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40DC522" w14:textId="77777777" w:rsidR="001B3B89" w:rsidRDefault="00B62955" w:rsidP="00A0612A">
      <w:pPr>
        <w:pStyle w:val="Titre1"/>
      </w:pPr>
      <w:r w:rsidRPr="00A0612A">
        <w:t>RAPPORT D’A</w:t>
      </w:r>
      <w:r w:rsidR="001B3B89">
        <w:t>UTO-ÉVALUATION</w:t>
      </w:r>
      <w:r w:rsidR="00A0612A" w:rsidRPr="00A0612A">
        <w:t xml:space="preserve"> CBAI-CRAcs</w:t>
      </w:r>
    </w:p>
    <w:p w14:paraId="421310C8" w14:textId="397659EE" w:rsidR="001B3B89" w:rsidRPr="001B3B89" w:rsidRDefault="001B3B89" w:rsidP="001B3B89">
      <w:pPr>
        <w:jc w:val="center"/>
        <w:rPr>
          <w:rFonts w:asciiTheme="majorHAnsi" w:eastAsiaTheme="majorEastAsia" w:hAnsiTheme="majorHAnsi" w:cstheme="majorBidi"/>
          <w:b/>
          <w:i/>
          <w:iCs/>
          <w:noProof/>
          <w:color w:val="auto"/>
          <w:sz w:val="34"/>
          <w:szCs w:val="34"/>
        </w:rPr>
      </w:pPr>
      <w:r w:rsidRPr="001B3B89">
        <w:rPr>
          <w:rFonts w:asciiTheme="majorHAnsi" w:eastAsiaTheme="majorEastAsia" w:hAnsiTheme="majorHAnsi" w:cstheme="majorBidi"/>
          <w:b/>
          <w:i/>
          <w:iCs/>
          <w:noProof/>
          <w:color w:val="auto"/>
          <w:sz w:val="34"/>
          <w:szCs w:val="34"/>
        </w:rPr>
        <w:t>Centre Régional d’Appui à la Cohésion Sociale</w:t>
      </w:r>
    </w:p>
    <w:p w14:paraId="0C128E65" w14:textId="77777777" w:rsidR="001B3B89" w:rsidRPr="0054600D" w:rsidRDefault="001B3B89" w:rsidP="00A0612A">
      <w:pPr>
        <w:pStyle w:val="Titre1"/>
        <w:rPr>
          <w:sz w:val="18"/>
          <w:szCs w:val="18"/>
        </w:rPr>
      </w:pPr>
    </w:p>
    <w:p w14:paraId="2DB68683" w14:textId="6EE16B5E" w:rsidR="00B62955" w:rsidRPr="00A0612A" w:rsidRDefault="00B62955" w:rsidP="00A0612A">
      <w:pPr>
        <w:pStyle w:val="Titre1"/>
      </w:pPr>
      <w:r w:rsidRPr="00A0612A">
        <w:t xml:space="preserve">Agrément Cohésion Sociale </w:t>
      </w:r>
      <w:r w:rsidR="001B3B89">
        <w:t>– Année 2</w:t>
      </w:r>
      <w:r w:rsidR="009C38A8">
        <w:t xml:space="preserve"> [année activité 2025]</w:t>
      </w:r>
    </w:p>
    <w:p w14:paraId="4C208AB3" w14:textId="47D745B3" w:rsidR="00FE7EC8" w:rsidRDefault="00FE7EC8" w:rsidP="00FE7EC8">
      <w:pPr>
        <w:jc w:val="center"/>
        <w:rPr>
          <w:rFonts w:ascii="Calibri" w:eastAsia="SimSun" w:hAnsi="Calibri" w:cs="Calibri"/>
          <w:b/>
          <w:bCs/>
          <w:color w:val="C00000" w:themeColor="accent2"/>
          <w:kern w:val="1"/>
          <w:szCs w:val="24"/>
          <w:lang w:val="fr-FR" w:eastAsia="zh-CN" w:bidi="hi-IN"/>
        </w:rPr>
      </w:pPr>
      <w:r w:rsidRPr="005E0B67">
        <w:rPr>
          <w:rFonts w:ascii="Calibri" w:eastAsia="SimSun" w:hAnsi="Calibri" w:cs="Calibri"/>
          <w:b/>
          <w:bCs/>
          <w:color w:val="C00000" w:themeColor="accent2"/>
          <w:kern w:val="1"/>
          <w:szCs w:val="24"/>
          <w:lang w:val="fr-FR" w:eastAsia="zh-CN" w:bidi="hi-IN"/>
        </w:rPr>
        <w:t>Rapport à adresser à </w:t>
      </w:r>
      <w:hyperlink r:id="rId11" w:history="1">
        <w:r w:rsidR="005E0B67" w:rsidRPr="00E94935">
          <w:rPr>
            <w:rStyle w:val="Lienhypertexte"/>
            <w:rFonts w:ascii="Calibri" w:eastAsia="SimSun" w:hAnsi="Calibri" w:cs="Calibri"/>
            <w:kern w:val="1"/>
            <w:szCs w:val="24"/>
            <w:lang w:val="fr-FR" w:eastAsia="zh-CN" w:bidi="hi-IN"/>
          </w:rPr>
          <w:t>cracs@cbai.be</w:t>
        </w:r>
      </w:hyperlink>
      <w:r w:rsidR="001B3B89" w:rsidRPr="005E0B67">
        <w:rPr>
          <w:rStyle w:val="Lienhypertexte"/>
          <w:rFonts w:ascii="Calibri" w:eastAsia="SimSun" w:hAnsi="Calibri" w:cs="Calibri"/>
          <w:b/>
          <w:bCs/>
          <w:color w:val="C00000" w:themeColor="accent2"/>
          <w:kern w:val="1"/>
          <w:szCs w:val="24"/>
          <w:u w:val="none"/>
          <w:lang w:val="fr-FR" w:eastAsia="zh-CN" w:bidi="hi-IN"/>
        </w:rPr>
        <w:t xml:space="preserve"> </w:t>
      </w:r>
      <w:r w:rsidR="007F0A4E" w:rsidRPr="005E0B67">
        <w:rPr>
          <w:rStyle w:val="Lienhypertexte"/>
          <w:rFonts w:ascii="Calibri" w:eastAsia="SimSun" w:hAnsi="Calibri" w:cs="Calibri"/>
          <w:b/>
          <w:bCs/>
          <w:color w:val="C00000" w:themeColor="accent2"/>
          <w:kern w:val="1"/>
          <w:szCs w:val="24"/>
          <w:u w:val="none"/>
          <w:lang w:val="fr-FR" w:eastAsia="zh-CN" w:bidi="hi-IN"/>
        </w:rPr>
        <w:t>pour le</w:t>
      </w:r>
      <w:r w:rsidR="001B3B89" w:rsidRPr="005E0B67">
        <w:rPr>
          <w:rFonts w:ascii="Calibri" w:eastAsia="SimSun" w:hAnsi="Calibri" w:cs="Calibri"/>
          <w:b/>
          <w:bCs/>
          <w:color w:val="C00000" w:themeColor="accent2"/>
          <w:kern w:val="1"/>
          <w:szCs w:val="24"/>
          <w:lang w:val="fr-FR" w:eastAsia="zh-CN" w:bidi="hi-IN"/>
        </w:rPr>
        <w:t xml:space="preserve"> 31 mars</w:t>
      </w:r>
      <w:r w:rsidR="00924E7B" w:rsidRPr="005E0B67">
        <w:rPr>
          <w:rFonts w:ascii="Calibri" w:eastAsia="SimSun" w:hAnsi="Calibri" w:cs="Calibri"/>
          <w:b/>
          <w:bCs/>
          <w:color w:val="C00000" w:themeColor="accent2"/>
          <w:kern w:val="1"/>
          <w:szCs w:val="24"/>
          <w:lang w:val="fr-FR" w:eastAsia="zh-CN" w:bidi="hi-IN"/>
        </w:rPr>
        <w:t xml:space="preserve"> 2026</w:t>
      </w:r>
    </w:p>
    <w:p w14:paraId="7ABF1D5C" w14:textId="0082B562" w:rsidR="00FE7EC8" w:rsidRPr="007F0A4E" w:rsidRDefault="00FE7EC8" w:rsidP="007F0A4E">
      <w:pPr>
        <w:jc w:val="center"/>
        <w:rPr>
          <w:rFonts w:ascii="Calibri" w:eastAsia="SimSun" w:hAnsi="Calibri" w:cs="Calibri"/>
          <w:i/>
          <w:iCs/>
          <w:color w:val="C00000" w:themeColor="accent2"/>
          <w:kern w:val="1"/>
          <w:szCs w:val="24"/>
          <w:lang w:val="fr-FR" w:eastAsia="zh-CN" w:bidi="hi-IN"/>
        </w:rPr>
      </w:pPr>
    </w:p>
    <w:tbl>
      <w:tblPr>
        <w:tblStyle w:val="Grilledetableauclaire"/>
        <w:tblpPr w:leftFromText="141" w:rightFromText="141" w:vertAnchor="text" w:horzAnchor="margin" w:tblpXSpec="center" w:tblpY="203"/>
        <w:tblW w:w="9542" w:type="dxa"/>
        <w:tblLook w:val="04A0" w:firstRow="1" w:lastRow="0" w:firstColumn="1" w:lastColumn="0" w:noHBand="0" w:noVBand="1"/>
      </w:tblPr>
      <w:tblGrid>
        <w:gridCol w:w="5938"/>
        <w:gridCol w:w="3604"/>
      </w:tblGrid>
      <w:tr w:rsidR="005F4177" w:rsidRPr="00362E54" w14:paraId="1C44417E" w14:textId="77777777" w:rsidTr="001B3B89">
        <w:trPr>
          <w:trHeight w:val="378"/>
        </w:trPr>
        <w:tc>
          <w:tcPr>
            <w:tcW w:w="5938" w:type="dxa"/>
            <w:shd w:val="clear" w:color="auto" w:fill="FFD100"/>
          </w:tcPr>
          <w:p w14:paraId="2021219B" w14:textId="77777777" w:rsidR="005F4177" w:rsidRPr="00362E54" w:rsidRDefault="005F4177" w:rsidP="005F4177">
            <w:pPr>
              <w:tabs>
                <w:tab w:val="left" w:pos="375"/>
              </w:tabs>
              <w:rPr>
                <w:rFonts w:cs="Calibri"/>
                <w:spacing w:val="40"/>
                <w:sz w:val="22"/>
              </w:rPr>
            </w:pPr>
            <w:r w:rsidRPr="00362E54">
              <w:rPr>
                <w:rFonts w:cs="Calibri"/>
                <w:b/>
                <w:bCs/>
                <w:spacing w:val="40"/>
                <w:sz w:val="22"/>
              </w:rPr>
              <w:t>Dénomination de l’ASBL</w:t>
            </w:r>
          </w:p>
        </w:tc>
        <w:tc>
          <w:tcPr>
            <w:tcW w:w="3604" w:type="dxa"/>
          </w:tcPr>
          <w:p w14:paraId="3212F4C0" w14:textId="77777777" w:rsidR="005F4177" w:rsidRPr="00362E54" w:rsidRDefault="005F4177" w:rsidP="005F4177">
            <w:pPr>
              <w:rPr>
                <w:sz w:val="22"/>
              </w:rPr>
            </w:pPr>
          </w:p>
        </w:tc>
      </w:tr>
      <w:tr w:rsidR="005F4177" w:rsidRPr="00362E54" w14:paraId="256CBFE0" w14:textId="77777777" w:rsidTr="001B3B89">
        <w:trPr>
          <w:trHeight w:val="592"/>
        </w:trPr>
        <w:tc>
          <w:tcPr>
            <w:tcW w:w="5938" w:type="dxa"/>
            <w:shd w:val="clear" w:color="auto" w:fill="FFD100"/>
          </w:tcPr>
          <w:p w14:paraId="01914D27" w14:textId="77777777" w:rsidR="005F4177" w:rsidRPr="00362E54" w:rsidRDefault="005F4177" w:rsidP="005F4177">
            <w:pPr>
              <w:rPr>
                <w:sz w:val="22"/>
              </w:rPr>
            </w:pPr>
            <w:r w:rsidRPr="00362E54">
              <w:rPr>
                <w:rFonts w:cs="Calibri"/>
                <w:b/>
                <w:bCs/>
                <w:spacing w:val="40"/>
                <w:sz w:val="22"/>
              </w:rPr>
              <w:t>Abréviation de l’ASBL (le cas échéant</w:t>
            </w:r>
            <w:r w:rsidRPr="00362E54">
              <w:rPr>
                <w:rFonts w:cs="Calibri"/>
                <w:spacing w:val="40"/>
                <w:sz w:val="22"/>
              </w:rPr>
              <w:t>) </w:t>
            </w:r>
          </w:p>
        </w:tc>
        <w:tc>
          <w:tcPr>
            <w:tcW w:w="3604" w:type="dxa"/>
          </w:tcPr>
          <w:p w14:paraId="3E49847F" w14:textId="77777777" w:rsidR="005F4177" w:rsidRPr="00362E54" w:rsidRDefault="005F4177" w:rsidP="005F4177">
            <w:pPr>
              <w:rPr>
                <w:sz w:val="22"/>
              </w:rPr>
            </w:pPr>
          </w:p>
        </w:tc>
      </w:tr>
      <w:tr w:rsidR="005F4177" w:rsidRPr="00362E54" w14:paraId="48AB96F0" w14:textId="77777777" w:rsidTr="001B3B89">
        <w:trPr>
          <w:trHeight w:val="378"/>
        </w:trPr>
        <w:tc>
          <w:tcPr>
            <w:tcW w:w="5938" w:type="dxa"/>
            <w:shd w:val="clear" w:color="auto" w:fill="FFD100"/>
          </w:tcPr>
          <w:p w14:paraId="5809BB1B" w14:textId="77777777" w:rsidR="005F4177" w:rsidRPr="00362E54" w:rsidRDefault="005F4177" w:rsidP="005F4177">
            <w:pPr>
              <w:rPr>
                <w:sz w:val="22"/>
              </w:rPr>
            </w:pPr>
            <w:r w:rsidRPr="00362E54">
              <w:rPr>
                <w:rFonts w:cs="Calibri"/>
                <w:b/>
                <w:bCs/>
                <w:spacing w:val="40"/>
                <w:sz w:val="22"/>
              </w:rPr>
              <w:t>Personne gestionnaire du projet</w:t>
            </w:r>
          </w:p>
        </w:tc>
        <w:tc>
          <w:tcPr>
            <w:tcW w:w="3604" w:type="dxa"/>
          </w:tcPr>
          <w:p w14:paraId="085BE6A2" w14:textId="77777777" w:rsidR="005F4177" w:rsidRPr="00362E54" w:rsidRDefault="005F4177" w:rsidP="005F4177">
            <w:pPr>
              <w:rPr>
                <w:sz w:val="22"/>
              </w:rPr>
            </w:pPr>
          </w:p>
        </w:tc>
      </w:tr>
      <w:tr w:rsidR="005F4177" w:rsidRPr="00362E54" w14:paraId="27C9F692" w14:textId="77777777" w:rsidTr="001B3B89">
        <w:trPr>
          <w:trHeight w:val="527"/>
        </w:trPr>
        <w:tc>
          <w:tcPr>
            <w:tcW w:w="5938" w:type="dxa"/>
            <w:shd w:val="clear" w:color="auto" w:fill="FFD100"/>
          </w:tcPr>
          <w:p w14:paraId="193C743C" w14:textId="77777777" w:rsidR="005F4177" w:rsidRPr="00362E54" w:rsidRDefault="005F4177" w:rsidP="005F4177">
            <w:pPr>
              <w:rPr>
                <w:sz w:val="22"/>
              </w:rPr>
            </w:pPr>
            <w:r w:rsidRPr="00362E54">
              <w:rPr>
                <w:rFonts w:cs="Calibri"/>
                <w:b/>
                <w:bCs/>
                <w:spacing w:val="40"/>
                <w:sz w:val="22"/>
              </w:rPr>
              <w:t>E-mail de contact*</w:t>
            </w:r>
            <w:r w:rsidRPr="00362E54">
              <w:rPr>
                <w:rFonts w:cs="Calibri"/>
                <w:spacing w:val="40"/>
                <w:sz w:val="22"/>
              </w:rPr>
              <w:t> </w:t>
            </w:r>
          </w:p>
        </w:tc>
        <w:tc>
          <w:tcPr>
            <w:tcW w:w="3604" w:type="dxa"/>
          </w:tcPr>
          <w:p w14:paraId="3F43D187" w14:textId="77777777" w:rsidR="005F4177" w:rsidRPr="00362E54" w:rsidRDefault="005F4177" w:rsidP="005F4177">
            <w:pPr>
              <w:rPr>
                <w:sz w:val="22"/>
              </w:rPr>
            </w:pPr>
          </w:p>
        </w:tc>
      </w:tr>
      <w:tr w:rsidR="0049741D" w:rsidRPr="00362E54" w14:paraId="025CEB5D" w14:textId="77777777" w:rsidTr="001B3B89">
        <w:trPr>
          <w:trHeight w:val="78"/>
        </w:trPr>
        <w:tc>
          <w:tcPr>
            <w:tcW w:w="5938" w:type="dxa"/>
            <w:vMerge w:val="restart"/>
            <w:shd w:val="clear" w:color="auto" w:fill="FFD100"/>
          </w:tcPr>
          <w:p w14:paraId="27C36B26" w14:textId="2619DA2B" w:rsidR="0049741D" w:rsidRPr="00362E54" w:rsidRDefault="0049741D" w:rsidP="005F4177">
            <w:pPr>
              <w:rPr>
                <w:rFonts w:cs="Calibri"/>
                <w:b/>
                <w:bCs/>
                <w:spacing w:val="40"/>
                <w:sz w:val="22"/>
              </w:rPr>
            </w:pPr>
            <w:r>
              <w:rPr>
                <w:rFonts w:cs="Calibri"/>
                <w:b/>
                <w:bCs/>
                <w:spacing w:val="40"/>
                <w:sz w:val="22"/>
              </w:rPr>
              <w:t>Axe prioritaire</w:t>
            </w:r>
          </w:p>
        </w:tc>
        <w:tc>
          <w:tcPr>
            <w:tcW w:w="3604" w:type="dxa"/>
          </w:tcPr>
          <w:p w14:paraId="0EF2596A" w14:textId="11EFA63C" w:rsidR="0049741D" w:rsidRPr="00362E54" w:rsidRDefault="0049741D" w:rsidP="005F4177">
            <w:pPr>
              <w:rPr>
                <w:sz w:val="22"/>
              </w:rPr>
            </w:pPr>
            <w:r>
              <w:rPr>
                <w:sz w:val="22"/>
              </w:rPr>
              <w:t>P1</w:t>
            </w:r>
          </w:p>
        </w:tc>
      </w:tr>
      <w:tr w:rsidR="0049741D" w:rsidRPr="00362E54" w14:paraId="2927E4B9" w14:textId="77777777" w:rsidTr="001B3B89">
        <w:trPr>
          <w:trHeight w:val="78"/>
        </w:trPr>
        <w:tc>
          <w:tcPr>
            <w:tcW w:w="5938" w:type="dxa"/>
            <w:vMerge/>
            <w:shd w:val="clear" w:color="auto" w:fill="FFD100"/>
          </w:tcPr>
          <w:p w14:paraId="3179B6EE" w14:textId="77777777" w:rsidR="0049741D" w:rsidRDefault="0049741D" w:rsidP="005F4177">
            <w:pPr>
              <w:rPr>
                <w:rFonts w:cs="Calibri"/>
                <w:b/>
                <w:bCs/>
                <w:spacing w:val="40"/>
                <w:sz w:val="22"/>
              </w:rPr>
            </w:pPr>
          </w:p>
        </w:tc>
        <w:tc>
          <w:tcPr>
            <w:tcW w:w="3604" w:type="dxa"/>
          </w:tcPr>
          <w:p w14:paraId="256B8707" w14:textId="0577A34E" w:rsidR="0049741D" w:rsidRPr="00362E54" w:rsidRDefault="0049741D" w:rsidP="005F4177">
            <w:pPr>
              <w:rPr>
                <w:sz w:val="22"/>
              </w:rPr>
            </w:pPr>
            <w:r>
              <w:rPr>
                <w:sz w:val="22"/>
              </w:rPr>
              <w:t>P2</w:t>
            </w:r>
          </w:p>
        </w:tc>
      </w:tr>
      <w:tr w:rsidR="0049741D" w:rsidRPr="00362E54" w14:paraId="36EE903F" w14:textId="77777777" w:rsidTr="001B3B89">
        <w:trPr>
          <w:trHeight w:val="78"/>
        </w:trPr>
        <w:tc>
          <w:tcPr>
            <w:tcW w:w="5938" w:type="dxa"/>
            <w:vMerge/>
            <w:shd w:val="clear" w:color="auto" w:fill="FFD100"/>
          </w:tcPr>
          <w:p w14:paraId="7A7E4420" w14:textId="77777777" w:rsidR="0049741D" w:rsidRDefault="0049741D" w:rsidP="005F4177">
            <w:pPr>
              <w:rPr>
                <w:rFonts w:cs="Calibri"/>
                <w:b/>
                <w:bCs/>
                <w:spacing w:val="40"/>
                <w:sz w:val="22"/>
              </w:rPr>
            </w:pPr>
          </w:p>
        </w:tc>
        <w:tc>
          <w:tcPr>
            <w:tcW w:w="3604" w:type="dxa"/>
          </w:tcPr>
          <w:p w14:paraId="5908854C" w14:textId="4A6013D9" w:rsidR="0049741D" w:rsidRPr="00362E54" w:rsidRDefault="0049741D" w:rsidP="005F4177">
            <w:pPr>
              <w:rPr>
                <w:sz w:val="22"/>
              </w:rPr>
            </w:pPr>
            <w:r>
              <w:rPr>
                <w:sz w:val="22"/>
              </w:rPr>
              <w:t>P3A</w:t>
            </w:r>
          </w:p>
        </w:tc>
      </w:tr>
      <w:tr w:rsidR="0049741D" w:rsidRPr="00362E54" w14:paraId="641060C9" w14:textId="77777777" w:rsidTr="001B3B89">
        <w:trPr>
          <w:trHeight w:val="78"/>
        </w:trPr>
        <w:tc>
          <w:tcPr>
            <w:tcW w:w="5938" w:type="dxa"/>
            <w:vMerge/>
            <w:shd w:val="clear" w:color="auto" w:fill="FFD100"/>
          </w:tcPr>
          <w:p w14:paraId="7920A058" w14:textId="77777777" w:rsidR="0049741D" w:rsidRDefault="0049741D" w:rsidP="005F4177">
            <w:pPr>
              <w:rPr>
                <w:rFonts w:cs="Calibri"/>
                <w:b/>
                <w:bCs/>
                <w:spacing w:val="40"/>
                <w:sz w:val="22"/>
              </w:rPr>
            </w:pPr>
          </w:p>
        </w:tc>
        <w:tc>
          <w:tcPr>
            <w:tcW w:w="3604" w:type="dxa"/>
          </w:tcPr>
          <w:p w14:paraId="73B4398A" w14:textId="0BE77AD6" w:rsidR="0049741D" w:rsidRPr="00362E54" w:rsidRDefault="0049741D" w:rsidP="005F4177">
            <w:pPr>
              <w:rPr>
                <w:sz w:val="22"/>
              </w:rPr>
            </w:pPr>
            <w:r>
              <w:rPr>
                <w:sz w:val="22"/>
              </w:rPr>
              <w:t>P3B</w:t>
            </w:r>
          </w:p>
        </w:tc>
      </w:tr>
      <w:tr w:rsidR="0049741D" w:rsidRPr="00362E54" w14:paraId="08C0C6BB" w14:textId="77777777" w:rsidTr="001B3B89">
        <w:trPr>
          <w:trHeight w:val="78"/>
        </w:trPr>
        <w:tc>
          <w:tcPr>
            <w:tcW w:w="5938" w:type="dxa"/>
            <w:shd w:val="clear" w:color="auto" w:fill="FFD100"/>
          </w:tcPr>
          <w:p w14:paraId="64CAAD25" w14:textId="77777777" w:rsidR="0049741D" w:rsidRDefault="0049741D" w:rsidP="0049741D">
            <w:pPr>
              <w:rPr>
                <w:rFonts w:cs="Calibri"/>
                <w:b/>
                <w:bCs/>
                <w:spacing w:val="40"/>
                <w:sz w:val="22"/>
              </w:rPr>
            </w:pPr>
          </w:p>
        </w:tc>
        <w:tc>
          <w:tcPr>
            <w:tcW w:w="3604" w:type="dxa"/>
          </w:tcPr>
          <w:p w14:paraId="4E616086" w14:textId="62AD213D" w:rsidR="0049741D" w:rsidRDefault="0049741D" w:rsidP="0049741D">
            <w:pPr>
              <w:rPr>
                <w:sz w:val="22"/>
              </w:rPr>
            </w:pPr>
            <w:r>
              <w:rPr>
                <w:sz w:val="22"/>
              </w:rPr>
              <w:t>P4A</w:t>
            </w:r>
          </w:p>
        </w:tc>
      </w:tr>
      <w:tr w:rsidR="0049741D" w:rsidRPr="00362E54" w14:paraId="504632BB" w14:textId="77777777" w:rsidTr="001B3B89">
        <w:trPr>
          <w:trHeight w:val="78"/>
        </w:trPr>
        <w:tc>
          <w:tcPr>
            <w:tcW w:w="5938" w:type="dxa"/>
            <w:shd w:val="clear" w:color="auto" w:fill="FFD100"/>
          </w:tcPr>
          <w:p w14:paraId="65E8FC56" w14:textId="77777777" w:rsidR="0049741D" w:rsidRDefault="0049741D" w:rsidP="0049741D">
            <w:pPr>
              <w:rPr>
                <w:rFonts w:cs="Calibri"/>
                <w:b/>
                <w:bCs/>
                <w:spacing w:val="40"/>
                <w:sz w:val="22"/>
              </w:rPr>
            </w:pPr>
          </w:p>
        </w:tc>
        <w:tc>
          <w:tcPr>
            <w:tcW w:w="3604" w:type="dxa"/>
          </w:tcPr>
          <w:p w14:paraId="36254EA0" w14:textId="26E0FBD3" w:rsidR="0049741D" w:rsidRDefault="0049741D" w:rsidP="0049741D">
            <w:pPr>
              <w:rPr>
                <w:sz w:val="22"/>
              </w:rPr>
            </w:pPr>
            <w:r>
              <w:rPr>
                <w:sz w:val="22"/>
              </w:rPr>
              <w:t>P4B</w:t>
            </w:r>
          </w:p>
        </w:tc>
      </w:tr>
      <w:tr w:rsidR="00AA0F6F" w:rsidRPr="00362E54" w14:paraId="25AADB45" w14:textId="77777777" w:rsidTr="001B3B89">
        <w:trPr>
          <w:trHeight w:val="527"/>
        </w:trPr>
        <w:tc>
          <w:tcPr>
            <w:tcW w:w="5938" w:type="dxa"/>
            <w:shd w:val="clear" w:color="auto" w:fill="FFD100"/>
          </w:tcPr>
          <w:p w14:paraId="07C45A8B" w14:textId="06ECFAF3" w:rsidR="00AA0F6F" w:rsidRPr="00362E54" w:rsidRDefault="0049741D" w:rsidP="005F4177">
            <w:pPr>
              <w:rPr>
                <w:rFonts w:cs="Calibri"/>
                <w:b/>
                <w:bCs/>
                <w:spacing w:val="40"/>
                <w:sz w:val="22"/>
              </w:rPr>
            </w:pPr>
            <w:r>
              <w:rPr>
                <w:rFonts w:cs="Calibri"/>
                <w:b/>
                <w:bCs/>
                <w:spacing w:val="40"/>
                <w:sz w:val="22"/>
              </w:rPr>
              <w:t>Agrément Communal/Régional</w:t>
            </w:r>
          </w:p>
        </w:tc>
        <w:tc>
          <w:tcPr>
            <w:tcW w:w="3604" w:type="dxa"/>
          </w:tcPr>
          <w:p w14:paraId="12D23794" w14:textId="77777777" w:rsidR="00AA0F6F" w:rsidRPr="00362E54" w:rsidRDefault="00AA0F6F" w:rsidP="005F4177">
            <w:pPr>
              <w:rPr>
                <w:sz w:val="22"/>
              </w:rPr>
            </w:pPr>
          </w:p>
        </w:tc>
      </w:tr>
      <w:tr w:rsidR="0049741D" w:rsidRPr="00362E54" w14:paraId="159DD4DC" w14:textId="77777777" w:rsidTr="001B3B89">
        <w:trPr>
          <w:trHeight w:val="527"/>
        </w:trPr>
        <w:tc>
          <w:tcPr>
            <w:tcW w:w="5938" w:type="dxa"/>
            <w:shd w:val="clear" w:color="auto" w:fill="FFD100"/>
          </w:tcPr>
          <w:p w14:paraId="4217DEF9" w14:textId="190E3B33" w:rsidR="0049741D" w:rsidRDefault="0049741D" w:rsidP="005F4177">
            <w:pPr>
              <w:rPr>
                <w:rFonts w:cs="Calibri"/>
                <w:b/>
                <w:bCs/>
                <w:spacing w:val="40"/>
                <w:sz w:val="22"/>
              </w:rPr>
            </w:pPr>
            <w:r>
              <w:rPr>
                <w:rFonts w:cs="Calibri"/>
                <w:b/>
                <w:bCs/>
                <w:spacing w:val="40"/>
                <w:sz w:val="22"/>
              </w:rPr>
              <w:t>Si agrément communal, indiquez la Commune</w:t>
            </w:r>
          </w:p>
        </w:tc>
        <w:tc>
          <w:tcPr>
            <w:tcW w:w="3604" w:type="dxa"/>
          </w:tcPr>
          <w:p w14:paraId="28D1D9D0" w14:textId="77777777" w:rsidR="0049741D" w:rsidRPr="00362E54" w:rsidRDefault="0049741D" w:rsidP="005F4177">
            <w:pPr>
              <w:rPr>
                <w:sz w:val="22"/>
              </w:rPr>
            </w:pPr>
          </w:p>
        </w:tc>
      </w:tr>
    </w:tbl>
    <w:p w14:paraId="7658C2A9" w14:textId="11A08556" w:rsidR="00B62955" w:rsidRDefault="00B62955" w:rsidP="00B62955">
      <w:pPr>
        <w:rPr>
          <w:sz w:val="22"/>
        </w:rPr>
      </w:pPr>
    </w:p>
    <w:p w14:paraId="7ACDF398" w14:textId="54FCB61B" w:rsidR="00AA0F6F" w:rsidRPr="0049741D" w:rsidRDefault="0049741D" w:rsidP="00B62955">
      <w:pPr>
        <w:rPr>
          <w:i/>
          <w:iCs/>
          <w:sz w:val="22"/>
        </w:rPr>
      </w:pPr>
      <w:r w:rsidRPr="0049741D">
        <w:rPr>
          <w:i/>
          <w:iCs/>
          <w:sz w:val="22"/>
        </w:rPr>
        <w:t>L’identification est à l’usage exclusive du CRAcs. Les informations d</w:t>
      </w:r>
      <w:r w:rsidR="00FE7EC8">
        <w:rPr>
          <w:i/>
          <w:iCs/>
          <w:sz w:val="22"/>
        </w:rPr>
        <w:t>e ce</w:t>
      </w:r>
      <w:r w:rsidRPr="0049741D">
        <w:rPr>
          <w:i/>
          <w:iCs/>
          <w:sz w:val="22"/>
        </w:rPr>
        <w:t xml:space="preserve"> rapport seront transmises à la Cocof de manière anonymisée.</w:t>
      </w:r>
    </w:p>
    <w:p w14:paraId="34296C96" w14:textId="77777777" w:rsidR="00FE7EC8" w:rsidRPr="00AA22B6" w:rsidRDefault="00FE7EC8" w:rsidP="001F7699">
      <w:pPr>
        <w:pBdr>
          <w:top w:val="single" w:sz="4" w:space="1" w:color="auto"/>
          <w:left w:val="single" w:sz="4" w:space="4" w:color="auto"/>
          <w:bottom w:val="single" w:sz="4" w:space="1" w:color="auto"/>
          <w:right w:val="single" w:sz="4" w:space="4" w:color="auto"/>
        </w:pBdr>
        <w:shd w:val="clear" w:color="auto" w:fill="FCEE25" w:themeFill="accent4"/>
        <w:rPr>
          <w:sz w:val="22"/>
        </w:rPr>
      </w:pPr>
    </w:p>
    <w:p w14:paraId="348BA007" w14:textId="2D83CBAD" w:rsidR="001F7699" w:rsidRDefault="00FE7EC8" w:rsidP="001F7699">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r>
        <w:rPr>
          <w:sz w:val="22"/>
          <w:lang w:val="fr-FR"/>
        </w:rPr>
        <w:t xml:space="preserve">Cette </w:t>
      </w:r>
      <w:r w:rsidR="001F7699">
        <w:rPr>
          <w:sz w:val="22"/>
          <w:lang w:val="fr-FR"/>
        </w:rPr>
        <w:t>partie du rapport</w:t>
      </w:r>
      <w:r w:rsidR="00AA0F6F">
        <w:rPr>
          <w:sz w:val="22"/>
          <w:lang w:val="fr-FR"/>
        </w:rPr>
        <w:t xml:space="preserve"> associatif</w:t>
      </w:r>
      <w:r w:rsidR="001F7699">
        <w:rPr>
          <w:sz w:val="22"/>
          <w:lang w:val="fr-FR"/>
        </w:rPr>
        <w:t xml:space="preserve">, </w:t>
      </w:r>
      <w:r>
        <w:rPr>
          <w:sz w:val="22"/>
          <w:lang w:val="fr-FR"/>
        </w:rPr>
        <w:t>adressé au CBAI-CRAcs par</w:t>
      </w:r>
      <w:r w:rsidR="001F7699">
        <w:rPr>
          <w:sz w:val="22"/>
          <w:lang w:val="fr-FR"/>
        </w:rPr>
        <w:t xml:space="preserve"> associations agréées les années 2 et 5 du quinquennat, vise à :</w:t>
      </w:r>
    </w:p>
    <w:p w14:paraId="5E301EC0" w14:textId="1C7F3BB5" w:rsidR="00FE7EC8" w:rsidRDefault="001F7699" w:rsidP="001F7699">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r>
        <w:rPr>
          <w:sz w:val="22"/>
          <w:lang w:val="fr-FR"/>
        </w:rPr>
        <w:t xml:space="preserve">- </w:t>
      </w:r>
      <w:r w:rsidR="00FE7EC8">
        <w:rPr>
          <w:sz w:val="22"/>
          <w:lang w:val="fr-FR"/>
        </w:rPr>
        <w:t>P</w:t>
      </w:r>
      <w:r>
        <w:rPr>
          <w:sz w:val="22"/>
          <w:lang w:val="fr-FR"/>
        </w:rPr>
        <w:t>ermettre aux associations de réfléchir à l</w:t>
      </w:r>
      <w:r w:rsidR="00FE7EC8">
        <w:rPr>
          <w:sz w:val="22"/>
          <w:lang w:val="fr-FR"/>
        </w:rPr>
        <w:t>a mise en œuvre de l</w:t>
      </w:r>
      <w:r>
        <w:rPr>
          <w:sz w:val="22"/>
          <w:lang w:val="fr-FR"/>
        </w:rPr>
        <w:t xml:space="preserve">eur action et </w:t>
      </w:r>
      <w:r w:rsidR="007B5B96">
        <w:rPr>
          <w:sz w:val="22"/>
          <w:lang w:val="fr-FR"/>
        </w:rPr>
        <w:t>de s’auto-</w:t>
      </w:r>
      <w:r w:rsidR="001B3B89">
        <w:rPr>
          <w:sz w:val="22"/>
          <w:lang w:val="fr-FR"/>
        </w:rPr>
        <w:t>évaluer</w:t>
      </w:r>
      <w:r w:rsidR="001B3B89" w:rsidRPr="001F7699">
        <w:rPr>
          <w:sz w:val="22"/>
          <w:lang w:val="fr-FR"/>
        </w:rPr>
        <w:t xml:space="preserve"> ;</w:t>
      </w:r>
    </w:p>
    <w:p w14:paraId="704CB09F" w14:textId="3E73A927" w:rsidR="001F7699" w:rsidRPr="001F7699" w:rsidRDefault="00FE7EC8" w:rsidP="001F7699">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r>
        <w:rPr>
          <w:sz w:val="22"/>
          <w:lang w:val="fr-FR"/>
        </w:rPr>
        <w:t xml:space="preserve">- </w:t>
      </w:r>
      <w:r w:rsidR="001F7699" w:rsidRPr="001F7699">
        <w:rPr>
          <w:sz w:val="22"/>
          <w:lang w:val="fr-FR"/>
        </w:rPr>
        <w:t>Valorise</w:t>
      </w:r>
      <w:r>
        <w:rPr>
          <w:sz w:val="22"/>
          <w:lang w:val="fr-FR"/>
        </w:rPr>
        <w:t>r</w:t>
      </w:r>
      <w:r w:rsidR="001F7699" w:rsidRPr="001F7699">
        <w:rPr>
          <w:sz w:val="22"/>
          <w:lang w:val="fr-FR"/>
        </w:rPr>
        <w:t xml:space="preserve"> les actions associatives sur le terrain ;</w:t>
      </w:r>
    </w:p>
    <w:p w14:paraId="1220155A" w14:textId="04A19394" w:rsidR="00FE7EC8" w:rsidRDefault="00FE7EC8" w:rsidP="00FE7EC8">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r>
        <w:rPr>
          <w:sz w:val="22"/>
          <w:lang w:val="fr-FR"/>
        </w:rPr>
        <w:t xml:space="preserve">- </w:t>
      </w:r>
      <w:r w:rsidR="007B5B96">
        <w:rPr>
          <w:sz w:val="22"/>
          <w:lang w:val="fr-FR"/>
        </w:rPr>
        <w:t xml:space="preserve">Visibiliser les problématiques rencontrées </w:t>
      </w:r>
      <w:r>
        <w:rPr>
          <w:sz w:val="22"/>
          <w:lang w:val="fr-FR"/>
        </w:rPr>
        <w:t>par les associations</w:t>
      </w:r>
      <w:r w:rsidR="007B5B96">
        <w:rPr>
          <w:sz w:val="22"/>
          <w:lang w:val="fr-FR"/>
        </w:rPr>
        <w:t>.</w:t>
      </w:r>
    </w:p>
    <w:p w14:paraId="701959AF" w14:textId="77777777" w:rsidR="00FE7EC8" w:rsidRDefault="00FE7EC8" w:rsidP="00FE7EC8">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p>
    <w:p w14:paraId="73DFE194" w14:textId="31233653" w:rsidR="001F7699" w:rsidRDefault="00FE7EC8" w:rsidP="001F7699">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r>
        <w:rPr>
          <w:sz w:val="22"/>
          <w:lang w:val="fr-FR"/>
        </w:rPr>
        <w:t>Ce rapport et les questions qu’il contient ne sont pas u</w:t>
      </w:r>
      <w:r w:rsidR="001F7699" w:rsidRPr="00CF186A">
        <w:rPr>
          <w:sz w:val="22"/>
          <w:lang w:val="fr-FR"/>
        </w:rPr>
        <w:t>n outil de contrôle</w:t>
      </w:r>
      <w:r>
        <w:rPr>
          <w:sz w:val="22"/>
          <w:lang w:val="fr-FR"/>
        </w:rPr>
        <w:t xml:space="preserve"> : </w:t>
      </w:r>
      <w:r w:rsidR="001F7699" w:rsidRPr="00CF186A">
        <w:rPr>
          <w:sz w:val="22"/>
          <w:lang w:val="fr-FR"/>
        </w:rPr>
        <w:t xml:space="preserve">l’objectif du CRAcs est </w:t>
      </w:r>
      <w:r w:rsidR="007B5B96">
        <w:rPr>
          <w:sz w:val="22"/>
          <w:lang w:val="fr-FR"/>
        </w:rPr>
        <w:t>d’évaluer</w:t>
      </w:r>
      <w:r w:rsidR="001F7699" w:rsidRPr="00CF186A">
        <w:rPr>
          <w:sz w:val="22"/>
          <w:lang w:val="fr-FR"/>
        </w:rPr>
        <w:t xml:space="preserve"> la politique et non l’action associative en soi.</w:t>
      </w:r>
    </w:p>
    <w:p w14:paraId="524CE2B0" w14:textId="77777777" w:rsidR="00FE7EC8" w:rsidRPr="00CF186A" w:rsidRDefault="00FE7EC8" w:rsidP="001F7699">
      <w:pPr>
        <w:pBdr>
          <w:top w:val="single" w:sz="4" w:space="1" w:color="auto"/>
          <w:left w:val="single" w:sz="4" w:space="4" w:color="auto"/>
          <w:bottom w:val="single" w:sz="4" w:space="1" w:color="auto"/>
          <w:right w:val="single" w:sz="4" w:space="4" w:color="auto"/>
        </w:pBdr>
        <w:shd w:val="clear" w:color="auto" w:fill="FCEE25" w:themeFill="accent4"/>
        <w:rPr>
          <w:sz w:val="22"/>
          <w:lang w:val="fr-FR"/>
        </w:rPr>
      </w:pPr>
    </w:p>
    <w:p w14:paraId="197C6DAB" w14:textId="77777777" w:rsidR="005F4177" w:rsidRPr="001F7699" w:rsidRDefault="005F4177" w:rsidP="00E87BC2">
      <w:pPr>
        <w:pStyle w:val="Paragraphedeliste"/>
        <w:widowControl w:val="0"/>
        <w:suppressAutoHyphens/>
        <w:spacing w:after="0" w:line="240" w:lineRule="auto"/>
        <w:jc w:val="both"/>
        <w:rPr>
          <w:sz w:val="22"/>
          <w:lang w:val="fr-FR"/>
        </w:rPr>
      </w:pPr>
    </w:p>
    <w:p w14:paraId="3BA28FA1" w14:textId="77777777" w:rsidR="00362E54" w:rsidRPr="00635233" w:rsidRDefault="00362E54" w:rsidP="00635233">
      <w:pPr>
        <w:pStyle w:val="Titre2"/>
      </w:pPr>
      <w:r w:rsidRPr="00635233">
        <w:lastRenderedPageBreak/>
        <w:t>Gestion du projet en cohésion sociale</w:t>
      </w:r>
    </w:p>
    <w:p w14:paraId="787E07DA" w14:textId="77777777" w:rsidR="00362E54" w:rsidRDefault="00362E54" w:rsidP="00362E54"/>
    <w:p w14:paraId="7053446D" w14:textId="7002089F" w:rsidR="003D256E" w:rsidRPr="00AF103A" w:rsidRDefault="00CD0E6A" w:rsidP="00AF103A">
      <w:pPr>
        <w:pStyle w:val="Paragraphedeliste"/>
        <w:numPr>
          <w:ilvl w:val="0"/>
          <w:numId w:val="31"/>
        </w:numPr>
        <w:rPr>
          <w:rFonts w:cstheme="minorHAnsi"/>
          <w:b/>
          <w:szCs w:val="24"/>
        </w:rPr>
      </w:pPr>
      <w:r w:rsidRPr="00AF103A">
        <w:rPr>
          <w:rFonts w:eastAsiaTheme="majorEastAsia" w:cstheme="minorHAnsi"/>
          <w:b/>
          <w:i/>
          <w:color w:val="auto"/>
          <w:szCs w:val="24"/>
        </w:rPr>
        <w:t>Quelle est, jusqu’à présent, votre évaluation globale de l’agrément obtenu ?</w:t>
      </w:r>
    </w:p>
    <w:p w14:paraId="329916BD" w14:textId="360A2EEC" w:rsidR="003D256E" w:rsidRPr="00AF103A" w:rsidRDefault="003D256E" w:rsidP="003D256E">
      <w:pPr>
        <w:rPr>
          <w:rFonts w:cstheme="minorHAnsi"/>
          <w:b/>
          <w:szCs w:val="24"/>
        </w:rPr>
      </w:pPr>
    </w:p>
    <w:p w14:paraId="3FB6DA8B" w14:textId="64EAD2EC" w:rsidR="003D256E" w:rsidRPr="00AF103A" w:rsidRDefault="003D256E" w:rsidP="003D256E">
      <w:pPr>
        <w:rPr>
          <w:rFonts w:cstheme="minorHAnsi"/>
          <w:b/>
          <w:szCs w:val="24"/>
        </w:rPr>
      </w:pPr>
    </w:p>
    <w:p w14:paraId="1FAA8C11" w14:textId="77777777" w:rsidR="003D256E" w:rsidRPr="00AF103A" w:rsidRDefault="003D256E" w:rsidP="003D256E">
      <w:pPr>
        <w:rPr>
          <w:rFonts w:cstheme="minorHAnsi"/>
          <w:b/>
          <w:szCs w:val="24"/>
        </w:rPr>
      </w:pPr>
    </w:p>
    <w:p w14:paraId="78FEDD30" w14:textId="56209B0F" w:rsidR="003D256E" w:rsidRPr="00AF103A" w:rsidRDefault="003D256E" w:rsidP="003D256E">
      <w:pPr>
        <w:rPr>
          <w:rFonts w:cstheme="minorHAnsi"/>
          <w:b/>
          <w:szCs w:val="24"/>
        </w:rPr>
      </w:pPr>
    </w:p>
    <w:p w14:paraId="3BE97361" w14:textId="77777777" w:rsidR="00AF103A" w:rsidRPr="00AF103A" w:rsidRDefault="00AF103A" w:rsidP="003D256E">
      <w:pPr>
        <w:rPr>
          <w:rFonts w:cstheme="minorHAnsi"/>
          <w:b/>
          <w:szCs w:val="24"/>
        </w:rPr>
      </w:pPr>
    </w:p>
    <w:p w14:paraId="61EECBCE" w14:textId="1EED1BDA" w:rsidR="00A07E67" w:rsidRPr="00AF103A" w:rsidRDefault="00CD0E6A" w:rsidP="00AF103A">
      <w:pPr>
        <w:pStyle w:val="Paragraphedeliste"/>
        <w:numPr>
          <w:ilvl w:val="0"/>
          <w:numId w:val="31"/>
        </w:numPr>
        <w:rPr>
          <w:rFonts w:cstheme="minorHAnsi"/>
          <w:b/>
          <w:szCs w:val="24"/>
        </w:rPr>
      </w:pPr>
      <w:r w:rsidRPr="00AF103A">
        <w:rPr>
          <w:rFonts w:eastAsiaTheme="majorEastAsia" w:cstheme="minorHAnsi"/>
          <w:b/>
          <w:i/>
          <w:color w:val="auto"/>
          <w:szCs w:val="24"/>
        </w:rPr>
        <w:t>Comment évaluez-vous la charge administrative ? A-t-elle un impact sur vos activités ? Si oui, avez-vous des suggestions pour améliorer la situation ?</w:t>
      </w:r>
    </w:p>
    <w:p w14:paraId="204FB002" w14:textId="77777777" w:rsidR="00A07E67" w:rsidRPr="00AF103A" w:rsidRDefault="00A07E67" w:rsidP="00A07E67">
      <w:pPr>
        <w:rPr>
          <w:rFonts w:cstheme="minorHAnsi"/>
          <w:b/>
          <w:szCs w:val="24"/>
        </w:rPr>
      </w:pPr>
    </w:p>
    <w:p w14:paraId="002D2AD5" w14:textId="1403C544" w:rsidR="003D256E" w:rsidRPr="00AF103A" w:rsidRDefault="003D256E" w:rsidP="003D256E">
      <w:pPr>
        <w:rPr>
          <w:rFonts w:cstheme="minorHAnsi"/>
          <w:b/>
          <w:szCs w:val="24"/>
        </w:rPr>
      </w:pPr>
    </w:p>
    <w:p w14:paraId="6FB3819D" w14:textId="548061EA" w:rsidR="00AF103A" w:rsidRPr="00AF103A" w:rsidRDefault="00AF103A" w:rsidP="003D256E">
      <w:pPr>
        <w:rPr>
          <w:rFonts w:cstheme="minorHAnsi"/>
          <w:b/>
          <w:szCs w:val="24"/>
        </w:rPr>
      </w:pPr>
    </w:p>
    <w:p w14:paraId="5C392DD7" w14:textId="18A07729" w:rsidR="00AF103A" w:rsidRPr="00AF103A" w:rsidRDefault="00AF103A" w:rsidP="003D256E">
      <w:pPr>
        <w:rPr>
          <w:rFonts w:cstheme="minorHAnsi"/>
          <w:b/>
          <w:szCs w:val="24"/>
        </w:rPr>
      </w:pPr>
    </w:p>
    <w:p w14:paraId="5F082281" w14:textId="77777777" w:rsidR="00AF103A" w:rsidRPr="00AF103A" w:rsidRDefault="00AF103A" w:rsidP="003D256E">
      <w:pPr>
        <w:rPr>
          <w:rFonts w:cstheme="minorHAnsi"/>
          <w:b/>
          <w:szCs w:val="24"/>
        </w:rPr>
      </w:pPr>
    </w:p>
    <w:p w14:paraId="01520B27" w14:textId="4D10EB2F" w:rsidR="007B5B96" w:rsidRPr="00AF103A" w:rsidRDefault="00CD0E6A" w:rsidP="00AF103A">
      <w:pPr>
        <w:pStyle w:val="Paragraphedeliste"/>
        <w:numPr>
          <w:ilvl w:val="0"/>
          <w:numId w:val="31"/>
        </w:numPr>
        <w:rPr>
          <w:rFonts w:cstheme="minorHAnsi"/>
          <w:b/>
          <w:i/>
          <w:iCs/>
          <w:szCs w:val="24"/>
        </w:rPr>
      </w:pPr>
      <w:r w:rsidRPr="00AF103A">
        <w:rPr>
          <w:rFonts w:eastAsiaTheme="majorEastAsia" w:cstheme="minorHAnsi"/>
          <w:b/>
          <w:i/>
          <w:color w:val="auto"/>
          <w:szCs w:val="24"/>
        </w:rPr>
        <w:t>Votre action en cohésion sociale est-elle financée par plusieurs subventions (poly-subventionnée) ? Si oui, ressentez-vous une charge administrative particulière liée à ce poly-subventionnement ?</w:t>
      </w:r>
      <w:r w:rsidRPr="00AF103A">
        <w:rPr>
          <w:rFonts w:cstheme="minorHAnsi"/>
          <w:b/>
          <w:szCs w:val="24"/>
        </w:rPr>
        <w:br/>
      </w:r>
      <w:r w:rsidRPr="00AF103A">
        <w:rPr>
          <w:rFonts w:cstheme="minorHAnsi"/>
          <w:bCs/>
          <w:i/>
          <w:iCs/>
          <w:sz w:val="20"/>
          <w:szCs w:val="20"/>
        </w:rPr>
        <w:t xml:space="preserve">Merci de décrire votre situation en précisant notamment le nombre de pouvoirs </w:t>
      </w:r>
      <w:proofErr w:type="spellStart"/>
      <w:r w:rsidRPr="00AF103A">
        <w:rPr>
          <w:rFonts w:cstheme="minorHAnsi"/>
          <w:bCs/>
          <w:i/>
          <w:iCs/>
          <w:sz w:val="20"/>
          <w:szCs w:val="20"/>
        </w:rPr>
        <w:t>subsidiants</w:t>
      </w:r>
      <w:proofErr w:type="spellEnd"/>
      <w:r w:rsidRPr="00AF103A">
        <w:rPr>
          <w:rFonts w:cstheme="minorHAnsi"/>
          <w:bCs/>
          <w:i/>
          <w:iCs/>
          <w:sz w:val="20"/>
          <w:szCs w:val="20"/>
        </w:rPr>
        <w:t xml:space="preserve"> auxquels vous avez transmis un rapport d’activité ou des justificatifs au cours de l’année écoulée.</w:t>
      </w:r>
    </w:p>
    <w:p w14:paraId="4156451E" w14:textId="77777777" w:rsidR="00677F02" w:rsidRPr="00AF103A" w:rsidRDefault="00677F02" w:rsidP="007B5B96">
      <w:pPr>
        <w:rPr>
          <w:rFonts w:cstheme="minorHAnsi"/>
          <w:b/>
          <w:szCs w:val="24"/>
        </w:rPr>
      </w:pPr>
    </w:p>
    <w:p w14:paraId="03A56B8C" w14:textId="7C1B94E6" w:rsidR="007B5B96" w:rsidRPr="00AF103A" w:rsidRDefault="007B5B96" w:rsidP="007B5B96">
      <w:pPr>
        <w:rPr>
          <w:rFonts w:cstheme="minorHAnsi"/>
          <w:b/>
          <w:szCs w:val="24"/>
        </w:rPr>
      </w:pPr>
    </w:p>
    <w:p w14:paraId="492C40DA" w14:textId="05FC1D6B" w:rsidR="007B5B96" w:rsidRPr="00AF103A" w:rsidRDefault="007B5B96" w:rsidP="007B5B96">
      <w:pPr>
        <w:rPr>
          <w:rFonts w:cstheme="minorHAnsi"/>
          <w:b/>
          <w:szCs w:val="24"/>
        </w:rPr>
      </w:pPr>
    </w:p>
    <w:p w14:paraId="340148CB" w14:textId="3052730E" w:rsidR="00AF103A" w:rsidRPr="00AF103A" w:rsidRDefault="00AF103A" w:rsidP="007B5B96">
      <w:pPr>
        <w:rPr>
          <w:rFonts w:cstheme="minorHAnsi"/>
          <w:b/>
          <w:szCs w:val="24"/>
        </w:rPr>
      </w:pPr>
    </w:p>
    <w:p w14:paraId="6614BBB9" w14:textId="77777777" w:rsidR="00AF103A" w:rsidRPr="00AF103A" w:rsidRDefault="00AF103A" w:rsidP="007B5B96">
      <w:pPr>
        <w:rPr>
          <w:rFonts w:cstheme="minorHAnsi"/>
          <w:b/>
          <w:szCs w:val="24"/>
        </w:rPr>
      </w:pPr>
    </w:p>
    <w:p w14:paraId="32678FB0" w14:textId="05C4E529" w:rsidR="00AF103A" w:rsidRPr="000411FF" w:rsidRDefault="00CD0E6A" w:rsidP="000411FF">
      <w:pPr>
        <w:pStyle w:val="Paragraphedeliste"/>
        <w:numPr>
          <w:ilvl w:val="0"/>
          <w:numId w:val="31"/>
        </w:numPr>
        <w:rPr>
          <w:rFonts w:eastAsiaTheme="majorEastAsia" w:cstheme="minorHAnsi"/>
          <w:b/>
          <w:i/>
          <w:color w:val="auto"/>
          <w:szCs w:val="24"/>
        </w:rPr>
      </w:pPr>
      <w:r w:rsidRPr="00AF103A">
        <w:rPr>
          <w:rFonts w:eastAsiaTheme="majorEastAsia" w:cstheme="minorHAnsi"/>
          <w:b/>
          <w:i/>
          <w:color w:val="auto"/>
          <w:szCs w:val="24"/>
        </w:rPr>
        <w:t>Avez-vous rencontré des difficultés liées à la compréhension du cadre des agréments et/ou au suivi de votre projet associatif avec la Cocof ?</w:t>
      </w:r>
      <w:r w:rsidRPr="000411FF">
        <w:rPr>
          <w:rFonts w:eastAsiaTheme="majorEastAsia" w:cstheme="minorHAnsi"/>
          <w:b/>
          <w:i/>
          <w:color w:val="auto"/>
          <w:szCs w:val="24"/>
        </w:rPr>
        <w:t>Et, dans le cas d’un agrément local, avec la coordination locale ?</w:t>
      </w:r>
      <w:r w:rsidR="000411FF">
        <w:rPr>
          <w:rFonts w:eastAsiaTheme="majorEastAsia" w:cstheme="minorHAnsi"/>
          <w:b/>
          <w:i/>
          <w:color w:val="auto"/>
          <w:szCs w:val="24"/>
        </w:rPr>
        <w:t xml:space="preserve"> </w:t>
      </w:r>
      <w:r w:rsidR="00AF103A" w:rsidRPr="000411FF">
        <w:rPr>
          <w:rFonts w:eastAsiaTheme="majorEastAsia" w:cstheme="minorHAnsi"/>
          <w:b/>
          <w:i/>
          <w:color w:val="auto"/>
          <w:szCs w:val="24"/>
        </w:rPr>
        <w:t>Si oui, merci de les expliquer.</w:t>
      </w:r>
    </w:p>
    <w:p w14:paraId="16B4D54C" w14:textId="77777777" w:rsidR="00AF103A" w:rsidRPr="00AF103A" w:rsidRDefault="00AF103A" w:rsidP="00AF103A">
      <w:pPr>
        <w:pStyle w:val="Paragraphedeliste"/>
        <w:rPr>
          <w:rFonts w:eastAsiaTheme="majorEastAsia" w:cstheme="minorHAnsi"/>
          <w:b/>
          <w:i/>
          <w:color w:val="auto"/>
          <w:szCs w:val="24"/>
        </w:rPr>
      </w:pPr>
    </w:p>
    <w:p w14:paraId="50E57C2C" w14:textId="0ED97583" w:rsidR="00DC42C7" w:rsidRPr="00AF103A" w:rsidRDefault="00DC42C7" w:rsidP="00DC42C7">
      <w:pPr>
        <w:rPr>
          <w:rFonts w:cstheme="minorHAnsi"/>
          <w:b/>
          <w:szCs w:val="24"/>
        </w:rPr>
      </w:pPr>
    </w:p>
    <w:p w14:paraId="477DDEAF" w14:textId="447287AA" w:rsidR="00DC42C7" w:rsidRPr="00AF103A" w:rsidRDefault="00DC42C7" w:rsidP="00DC42C7">
      <w:pPr>
        <w:rPr>
          <w:rFonts w:cstheme="minorHAnsi"/>
          <w:b/>
          <w:szCs w:val="24"/>
        </w:rPr>
      </w:pPr>
    </w:p>
    <w:p w14:paraId="78CB6E54" w14:textId="2F548A19" w:rsidR="00AF103A" w:rsidRPr="00AF103A" w:rsidRDefault="00AF103A" w:rsidP="00DC42C7">
      <w:pPr>
        <w:rPr>
          <w:rFonts w:cstheme="minorHAnsi"/>
          <w:b/>
          <w:szCs w:val="24"/>
        </w:rPr>
      </w:pPr>
    </w:p>
    <w:p w14:paraId="5942A50A" w14:textId="6CC2672B" w:rsidR="00AF103A" w:rsidRPr="00AF103A" w:rsidRDefault="00AF103A" w:rsidP="00DC42C7">
      <w:pPr>
        <w:rPr>
          <w:rFonts w:cstheme="minorHAnsi"/>
          <w:b/>
          <w:szCs w:val="24"/>
        </w:rPr>
      </w:pPr>
    </w:p>
    <w:p w14:paraId="78FCC418" w14:textId="77777777" w:rsidR="00AF103A" w:rsidRPr="00AF103A" w:rsidRDefault="00AF103A" w:rsidP="00DC42C7">
      <w:pPr>
        <w:rPr>
          <w:rFonts w:cstheme="minorHAnsi"/>
          <w:b/>
          <w:szCs w:val="24"/>
        </w:rPr>
      </w:pPr>
    </w:p>
    <w:p w14:paraId="3A555B4E" w14:textId="4C17E2B8" w:rsidR="00CD0E6A" w:rsidRPr="00AF103A" w:rsidRDefault="00CD0E6A" w:rsidP="00AF103A">
      <w:pPr>
        <w:pStyle w:val="Paragraphedeliste"/>
        <w:numPr>
          <w:ilvl w:val="0"/>
          <w:numId w:val="31"/>
        </w:numPr>
        <w:rPr>
          <w:rFonts w:cstheme="minorHAnsi"/>
          <w:b/>
          <w:szCs w:val="24"/>
        </w:rPr>
      </w:pPr>
      <w:r w:rsidRPr="00AF103A">
        <w:rPr>
          <w:rFonts w:cstheme="minorHAnsi"/>
          <w:b/>
          <w:i/>
          <w:iCs/>
          <w:szCs w:val="24"/>
        </w:rPr>
        <w:t>Avez-vous rencontré des difficultés avec d’autres acteurs de la politique de cohésion sociale (par exemple les centres régionaux d’appui, d’autres associations, etc.) ?</w:t>
      </w:r>
      <w:r w:rsidRPr="00AF103A">
        <w:rPr>
          <w:rFonts w:eastAsiaTheme="majorEastAsia" w:cstheme="minorHAnsi"/>
          <w:b/>
          <w:i/>
          <w:color w:val="auto"/>
          <w:szCs w:val="24"/>
        </w:rPr>
        <w:t xml:space="preserve"> Si oui, merci de les expliquer.</w:t>
      </w:r>
    </w:p>
    <w:p w14:paraId="7C11A915" w14:textId="779C8E9C" w:rsidR="00DC42C7" w:rsidRPr="00AF103A" w:rsidRDefault="00DC42C7" w:rsidP="00DC42C7">
      <w:pPr>
        <w:rPr>
          <w:rFonts w:cstheme="minorHAnsi"/>
          <w:b/>
          <w:szCs w:val="24"/>
        </w:rPr>
      </w:pPr>
    </w:p>
    <w:p w14:paraId="7921247C" w14:textId="13FBC714" w:rsidR="0087344A" w:rsidRPr="00AF103A" w:rsidRDefault="0087344A" w:rsidP="00362E54">
      <w:pPr>
        <w:rPr>
          <w:rFonts w:cstheme="minorHAnsi"/>
          <w:b/>
          <w:szCs w:val="24"/>
        </w:rPr>
      </w:pPr>
    </w:p>
    <w:p w14:paraId="3D111592" w14:textId="53754A92" w:rsidR="00AF103A" w:rsidRPr="00AF103A" w:rsidRDefault="00AF103A" w:rsidP="00362E54">
      <w:pPr>
        <w:rPr>
          <w:rFonts w:cstheme="minorHAnsi"/>
          <w:b/>
          <w:szCs w:val="24"/>
        </w:rPr>
      </w:pPr>
    </w:p>
    <w:p w14:paraId="55BA9649" w14:textId="722440CA" w:rsidR="00AF103A" w:rsidRPr="00AF103A" w:rsidRDefault="00AF103A" w:rsidP="00362E54">
      <w:pPr>
        <w:rPr>
          <w:rFonts w:cstheme="minorHAnsi"/>
          <w:b/>
          <w:szCs w:val="24"/>
        </w:rPr>
      </w:pPr>
    </w:p>
    <w:p w14:paraId="73D67027" w14:textId="77777777" w:rsidR="00AF103A" w:rsidRPr="00AF103A" w:rsidRDefault="00AF103A" w:rsidP="00362E54">
      <w:pPr>
        <w:rPr>
          <w:rFonts w:cstheme="minorHAnsi"/>
          <w:b/>
          <w:szCs w:val="24"/>
        </w:rPr>
      </w:pPr>
    </w:p>
    <w:p w14:paraId="777E9A58" w14:textId="67A137BA" w:rsidR="00362E54" w:rsidRPr="00AF103A" w:rsidRDefault="00CD0E6A" w:rsidP="00AF103A">
      <w:pPr>
        <w:pStyle w:val="Paragraphedeliste"/>
        <w:numPr>
          <w:ilvl w:val="0"/>
          <w:numId w:val="31"/>
        </w:numPr>
        <w:rPr>
          <w:rFonts w:cstheme="minorHAnsi"/>
          <w:b/>
          <w:i/>
          <w:iCs/>
          <w:szCs w:val="24"/>
        </w:rPr>
      </w:pPr>
      <w:r w:rsidRPr="00AF103A">
        <w:rPr>
          <w:rFonts w:cstheme="minorHAnsi"/>
          <w:b/>
          <w:i/>
          <w:iCs/>
          <w:szCs w:val="24"/>
        </w:rPr>
        <w:t>Souhaitez-vous partager d’autres difficultés rencontrées ?</w:t>
      </w:r>
    </w:p>
    <w:p w14:paraId="7B8A402B" w14:textId="0499823B" w:rsidR="0087344A" w:rsidRDefault="0087344A" w:rsidP="00362E54"/>
    <w:p w14:paraId="1025C0DE" w14:textId="1364B74E" w:rsidR="00AF103A" w:rsidRDefault="00AF103A" w:rsidP="00362E54"/>
    <w:p w14:paraId="19D8D6B9" w14:textId="2EB23134" w:rsidR="00AF103A" w:rsidRDefault="00AF103A" w:rsidP="00362E54"/>
    <w:p w14:paraId="05166200" w14:textId="77777777" w:rsidR="00AF103A" w:rsidRDefault="00AF103A" w:rsidP="00362E54"/>
    <w:p w14:paraId="063C7682" w14:textId="2686CCCF" w:rsidR="00362E54" w:rsidRDefault="00685A8D" w:rsidP="00492582">
      <w:pPr>
        <w:pStyle w:val="Titre2"/>
      </w:pPr>
      <w:r w:rsidRPr="00362E54">
        <w:t>Mise en œuvre de l’action associative</w:t>
      </w:r>
    </w:p>
    <w:p w14:paraId="090C1290" w14:textId="77777777" w:rsidR="00677F02" w:rsidRPr="00677F02" w:rsidRDefault="00677F02" w:rsidP="00677F02"/>
    <w:p w14:paraId="6964868E" w14:textId="4F3076EC" w:rsidR="00AA0F6F" w:rsidRPr="00AF103A" w:rsidRDefault="00AF103A" w:rsidP="00AF103A">
      <w:pPr>
        <w:ind w:left="426" w:right="148"/>
        <w:rPr>
          <w:rFonts w:cstheme="minorHAnsi"/>
          <w:b/>
          <w:i/>
          <w:iCs/>
          <w:szCs w:val="24"/>
        </w:rPr>
      </w:pPr>
      <w:r w:rsidRPr="00AF103A">
        <w:rPr>
          <w:rFonts w:cstheme="minorHAnsi"/>
          <w:b/>
          <w:i/>
          <w:iCs/>
          <w:szCs w:val="24"/>
        </w:rPr>
        <w:t>Les objectifs de l’axe prioritaire dans lequel vous vous inscrivez vous semblent-ils toujours pertinents au regard de la réalité que vous observez sur le terrain ? Merci d’expliquer.</w:t>
      </w:r>
    </w:p>
    <w:p w14:paraId="2465133A" w14:textId="77777777" w:rsidR="00AA0F6F" w:rsidRDefault="00AA0F6F" w:rsidP="00267B9B">
      <w:pPr>
        <w:ind w:right="148"/>
        <w:rPr>
          <w:sz w:val="22"/>
        </w:rPr>
      </w:pPr>
    </w:p>
    <w:p w14:paraId="0834D6BC" w14:textId="6E1EB0CD" w:rsidR="00A70A3D" w:rsidRPr="00A70A3D" w:rsidRDefault="00A70A3D" w:rsidP="00A70A3D">
      <w:pPr>
        <w:rPr>
          <w:sz w:val="22"/>
        </w:rPr>
      </w:pPr>
    </w:p>
    <w:p w14:paraId="2F4D6647" w14:textId="13D811A0" w:rsidR="00677F02" w:rsidRDefault="00677F02" w:rsidP="00267B9B">
      <w:pPr>
        <w:ind w:right="148"/>
        <w:rPr>
          <w:sz w:val="22"/>
        </w:rPr>
      </w:pPr>
    </w:p>
    <w:p w14:paraId="6328D368" w14:textId="30432409" w:rsidR="00AF103A" w:rsidRDefault="00AF103A" w:rsidP="00267B9B">
      <w:pPr>
        <w:ind w:right="148"/>
        <w:rPr>
          <w:sz w:val="22"/>
        </w:rPr>
      </w:pPr>
    </w:p>
    <w:p w14:paraId="1ACA2C49" w14:textId="77777777" w:rsidR="00AF103A" w:rsidRPr="00AA0F6F" w:rsidRDefault="00AF103A" w:rsidP="00267B9B">
      <w:pPr>
        <w:ind w:right="148"/>
        <w:rPr>
          <w:sz w:val="22"/>
        </w:rPr>
      </w:pPr>
    </w:p>
    <w:p w14:paraId="0BAFCB1A" w14:textId="4072C393" w:rsidR="0087344A" w:rsidRPr="00AF103A" w:rsidRDefault="0062114C" w:rsidP="00AF103A">
      <w:pPr>
        <w:pStyle w:val="Titre2"/>
      </w:pPr>
      <w:r>
        <w:t>Auto-évaluation des impacts de l’action associative</w:t>
      </w:r>
      <w:r w:rsidR="0005701D">
        <w:t xml:space="preserve"> PAR AXE PRIORITAIRE</w:t>
      </w:r>
    </w:p>
    <w:p w14:paraId="42982E47" w14:textId="77777777" w:rsidR="00AF103A" w:rsidRPr="00EA091F" w:rsidRDefault="00AF103A" w:rsidP="00AF103A">
      <w:pPr>
        <w:spacing w:before="100" w:beforeAutospacing="1" w:after="100" w:afterAutospacing="1" w:line="240" w:lineRule="auto"/>
        <w:rPr>
          <w:rFonts w:asciiTheme="majorHAnsi" w:hAnsiTheme="majorHAnsi" w:cstheme="majorHAnsi"/>
          <w:b/>
          <w:bCs/>
          <w:szCs w:val="24"/>
          <w:u w:val="single"/>
        </w:rPr>
      </w:pPr>
      <w:r w:rsidRPr="00EA091F">
        <w:rPr>
          <w:rFonts w:asciiTheme="majorHAnsi" w:hAnsiTheme="majorHAnsi" w:cstheme="majorHAnsi"/>
          <w:b/>
          <w:bCs/>
          <w:szCs w:val="24"/>
          <w:u w:val="single"/>
        </w:rPr>
        <w:t>Axe prioritaire 1 – Confiance en soi :</w:t>
      </w:r>
    </w:p>
    <w:p w14:paraId="3B216C49" w14:textId="1DFE5F3B" w:rsidR="00AF103A" w:rsidRPr="00AF103A" w:rsidRDefault="00AF103A" w:rsidP="00EA091F">
      <w:pPr>
        <w:spacing w:after="0" w:line="240" w:lineRule="auto"/>
        <w:rPr>
          <w:rFonts w:cstheme="minorHAnsi"/>
          <w:b/>
          <w:i/>
          <w:iCs/>
          <w:szCs w:val="24"/>
        </w:rPr>
      </w:pPr>
      <w:r w:rsidRPr="00AF103A">
        <w:rPr>
          <w:rFonts w:cstheme="minorHAnsi"/>
          <w:b/>
          <w:i/>
          <w:iCs/>
          <w:szCs w:val="24"/>
        </w:rPr>
        <w:t>Avez-vous observé une évolution de votre public en lien avec la notion de "confiance en soi" ? Merci d’expliquer.</w:t>
      </w:r>
    </w:p>
    <w:p w14:paraId="0C440C95" w14:textId="77777777" w:rsidR="00AF103A" w:rsidRPr="00AF103A" w:rsidRDefault="00AF103A" w:rsidP="00EA091F">
      <w:pPr>
        <w:spacing w:after="0" w:line="240" w:lineRule="auto"/>
        <w:jc w:val="both"/>
        <w:rPr>
          <w:i/>
          <w:iCs/>
          <w:sz w:val="22"/>
        </w:rPr>
      </w:pPr>
      <w:r w:rsidRPr="00AF103A">
        <w:rPr>
          <w:i/>
          <w:iCs/>
          <w:sz w:val="22"/>
        </w:rPr>
        <w:t>À titre indicatif, l’émancipation et la confiance en soi peuvent inclure, sans que cela soit exhaustif : la capacité à verbaliser ses émotions, à se détendre, à accepter les règles, à mieux se connaître, à s’affirmer et à prendre la parole, à exprimer ses goûts et ses besoins, à faire preuve d’initiative, etc.</w:t>
      </w:r>
    </w:p>
    <w:p w14:paraId="532B1934" w14:textId="77777777" w:rsidR="0087344A" w:rsidRDefault="0087344A" w:rsidP="003A5A9B">
      <w:pPr>
        <w:jc w:val="both"/>
        <w:rPr>
          <w:sz w:val="22"/>
        </w:rPr>
      </w:pPr>
    </w:p>
    <w:p w14:paraId="4B56DE0C" w14:textId="77777777" w:rsidR="0087344A" w:rsidRDefault="0087344A" w:rsidP="003A5A9B">
      <w:pPr>
        <w:jc w:val="both"/>
        <w:rPr>
          <w:sz w:val="22"/>
        </w:rPr>
      </w:pPr>
    </w:p>
    <w:p w14:paraId="601CF6AE" w14:textId="77777777" w:rsidR="003B3475" w:rsidRDefault="003B3475" w:rsidP="00B62955">
      <w:pPr>
        <w:rPr>
          <w:sz w:val="22"/>
        </w:rPr>
      </w:pPr>
    </w:p>
    <w:p w14:paraId="1C8D3DFC" w14:textId="77777777" w:rsidR="0087344A" w:rsidRPr="0062114C" w:rsidRDefault="0087344A" w:rsidP="0087344A">
      <w:pPr>
        <w:rPr>
          <w:sz w:val="22"/>
        </w:rPr>
      </w:pPr>
    </w:p>
    <w:p w14:paraId="1891F901" w14:textId="77777777" w:rsidR="00AF103A" w:rsidRDefault="00AF103A" w:rsidP="00AF103A">
      <w:pPr>
        <w:rPr>
          <w:rFonts w:asciiTheme="majorHAnsi" w:hAnsiTheme="majorHAnsi" w:cstheme="majorHAnsi"/>
          <w:szCs w:val="24"/>
          <w:u w:val="single"/>
        </w:rPr>
      </w:pPr>
    </w:p>
    <w:p w14:paraId="2EA77275" w14:textId="77777777" w:rsidR="00AF103A" w:rsidRDefault="00AF103A" w:rsidP="00AF103A">
      <w:pPr>
        <w:rPr>
          <w:rFonts w:asciiTheme="majorHAnsi" w:hAnsiTheme="majorHAnsi" w:cstheme="majorHAnsi"/>
          <w:szCs w:val="24"/>
          <w:u w:val="single"/>
        </w:rPr>
      </w:pPr>
    </w:p>
    <w:p w14:paraId="45E202AF" w14:textId="77777777" w:rsidR="00AF103A" w:rsidRDefault="00AF103A" w:rsidP="00AF103A">
      <w:pPr>
        <w:rPr>
          <w:rFonts w:asciiTheme="majorHAnsi" w:hAnsiTheme="majorHAnsi" w:cstheme="majorHAnsi"/>
          <w:szCs w:val="24"/>
          <w:u w:val="single"/>
        </w:rPr>
      </w:pPr>
    </w:p>
    <w:p w14:paraId="114BE24D" w14:textId="68DEC96B" w:rsidR="00AF103A" w:rsidRPr="00EA091F" w:rsidRDefault="00AF103A" w:rsidP="00AF103A">
      <w:pPr>
        <w:rPr>
          <w:rFonts w:asciiTheme="majorHAnsi" w:hAnsiTheme="majorHAnsi" w:cstheme="majorHAnsi"/>
          <w:b/>
          <w:bCs/>
          <w:szCs w:val="24"/>
          <w:u w:val="single"/>
        </w:rPr>
      </w:pPr>
      <w:r w:rsidRPr="00EA091F">
        <w:rPr>
          <w:rFonts w:asciiTheme="majorHAnsi" w:hAnsiTheme="majorHAnsi" w:cstheme="majorHAnsi"/>
          <w:b/>
          <w:bCs/>
          <w:szCs w:val="24"/>
          <w:u w:val="single"/>
        </w:rPr>
        <w:t>Axe prioritaire 2 – Confiance en soi :</w:t>
      </w:r>
    </w:p>
    <w:p w14:paraId="27354DDC" w14:textId="77777777" w:rsidR="00AF103A" w:rsidRPr="00EA091F" w:rsidRDefault="00AF103A" w:rsidP="00EA091F">
      <w:pPr>
        <w:spacing w:after="0" w:line="240" w:lineRule="auto"/>
        <w:rPr>
          <w:rFonts w:cstheme="minorHAnsi"/>
          <w:b/>
          <w:i/>
          <w:iCs/>
          <w:szCs w:val="24"/>
        </w:rPr>
      </w:pPr>
      <w:r w:rsidRPr="00EA091F">
        <w:rPr>
          <w:rFonts w:cstheme="minorHAnsi"/>
          <w:b/>
          <w:i/>
          <w:iCs/>
          <w:szCs w:val="24"/>
        </w:rPr>
        <w:t>Avez-vous observé une évolution de votre public en lien avec la notion de "confiance en soi" ? Merci d’expliquer.</w:t>
      </w:r>
    </w:p>
    <w:p w14:paraId="0E23D912" w14:textId="42F8B901" w:rsidR="00654872" w:rsidRPr="00AF103A" w:rsidRDefault="00AF103A" w:rsidP="00EA091F">
      <w:pPr>
        <w:spacing w:after="0" w:line="240" w:lineRule="auto"/>
        <w:jc w:val="both"/>
        <w:rPr>
          <w:i/>
          <w:iCs/>
          <w:sz w:val="22"/>
        </w:rPr>
      </w:pPr>
      <w:r w:rsidRPr="00AF103A">
        <w:rPr>
          <w:i/>
          <w:iCs/>
          <w:sz w:val="22"/>
        </w:rPr>
        <w:lastRenderedPageBreak/>
        <w:t>À titre indicatif, l’émancipation et la confiance en soi peuvent inclure, de manière non exhaustive : une meilleure connaissance de soi, une capacité à exprimer plus fréquemment et/ou plus facilement son opinion, la réalisation de démarches de manière autonome, le fait d’aller seul·e chez le médecin, de participer aux réunions de l’école des enfants, ou encore de sortir de son quartier, etc.</w:t>
      </w:r>
    </w:p>
    <w:p w14:paraId="2F38503E" w14:textId="77777777" w:rsidR="00654872" w:rsidRDefault="00654872" w:rsidP="00B62955">
      <w:pPr>
        <w:rPr>
          <w:sz w:val="22"/>
        </w:rPr>
      </w:pPr>
    </w:p>
    <w:p w14:paraId="0E12F002" w14:textId="77777777" w:rsidR="00654872" w:rsidRDefault="00654872" w:rsidP="00B62955">
      <w:pPr>
        <w:rPr>
          <w:sz w:val="22"/>
        </w:rPr>
      </w:pPr>
    </w:p>
    <w:p w14:paraId="76C1D6B4" w14:textId="77777777" w:rsidR="00654872" w:rsidRDefault="00654872" w:rsidP="00B62955">
      <w:pPr>
        <w:rPr>
          <w:sz w:val="22"/>
        </w:rPr>
      </w:pPr>
    </w:p>
    <w:p w14:paraId="03AD52AA" w14:textId="77777777" w:rsidR="00654872" w:rsidRPr="0062114C" w:rsidRDefault="00654872" w:rsidP="00654872">
      <w:pPr>
        <w:rPr>
          <w:sz w:val="22"/>
        </w:rPr>
      </w:pPr>
    </w:p>
    <w:p w14:paraId="359AA42C" w14:textId="17FCC5DB" w:rsidR="00EA091F" w:rsidRPr="00EA091F" w:rsidRDefault="00EA091F" w:rsidP="00EA091F">
      <w:pPr>
        <w:spacing w:before="100" w:beforeAutospacing="1" w:after="100" w:afterAutospacing="1" w:line="240" w:lineRule="auto"/>
        <w:rPr>
          <w:rFonts w:asciiTheme="majorHAnsi" w:hAnsiTheme="majorHAnsi" w:cstheme="majorHAnsi"/>
          <w:b/>
          <w:bCs/>
          <w:szCs w:val="24"/>
          <w:u w:val="single"/>
        </w:rPr>
      </w:pPr>
      <w:r w:rsidRPr="00EA091F">
        <w:rPr>
          <w:rFonts w:asciiTheme="majorHAnsi" w:hAnsiTheme="majorHAnsi" w:cstheme="majorHAnsi"/>
          <w:b/>
          <w:bCs/>
          <w:szCs w:val="24"/>
          <w:u w:val="single"/>
        </w:rPr>
        <w:t>Axe prioritaire 3A – Autonomie</w:t>
      </w:r>
      <w:r w:rsidR="000411FF">
        <w:rPr>
          <w:rFonts w:asciiTheme="majorHAnsi" w:hAnsiTheme="majorHAnsi" w:cstheme="majorHAnsi"/>
          <w:b/>
          <w:bCs/>
          <w:szCs w:val="24"/>
          <w:u w:val="single"/>
        </w:rPr>
        <w:t xml:space="preserve">- </w:t>
      </w:r>
      <w:r w:rsidRPr="00EA091F">
        <w:rPr>
          <w:rFonts w:asciiTheme="majorHAnsi" w:hAnsiTheme="majorHAnsi" w:cstheme="majorHAnsi"/>
          <w:b/>
          <w:bCs/>
          <w:szCs w:val="24"/>
          <w:u w:val="single"/>
        </w:rPr>
        <w:t>émancipation :</w:t>
      </w:r>
    </w:p>
    <w:p w14:paraId="1D3F630F" w14:textId="17C9D91B" w:rsidR="00EA091F" w:rsidRPr="00EA091F" w:rsidRDefault="00EA091F" w:rsidP="00EA091F">
      <w:pPr>
        <w:spacing w:after="0" w:line="240" w:lineRule="auto"/>
        <w:rPr>
          <w:rFonts w:ascii="Times New Roman" w:eastAsia="Times New Roman" w:hAnsi="Times New Roman" w:cs="Times New Roman"/>
          <w:szCs w:val="24"/>
          <w:lang w:eastAsia="fr-FR"/>
        </w:rPr>
      </w:pPr>
      <w:r w:rsidRPr="00EA091F">
        <w:rPr>
          <w:rFonts w:ascii="Times New Roman" w:eastAsia="Times New Roman" w:hAnsi="Times New Roman" w:cs="Times New Roman"/>
          <w:szCs w:val="24"/>
          <w:lang w:eastAsia="fr-FR"/>
        </w:rPr>
        <w:br/>
      </w:r>
      <w:r w:rsidRPr="00EA091F">
        <w:rPr>
          <w:rFonts w:cstheme="minorHAnsi"/>
          <w:b/>
          <w:i/>
          <w:iCs/>
          <w:szCs w:val="24"/>
        </w:rPr>
        <w:t>Avez-vous l’opportunité de suivre votre public sur le long terme dans le cadre de l’accompagnement que vous proposez ?</w:t>
      </w:r>
      <w:r w:rsidRPr="00EA091F">
        <w:rPr>
          <w:rFonts w:cstheme="minorHAnsi"/>
          <w:b/>
          <w:i/>
          <w:iCs/>
          <w:szCs w:val="24"/>
        </w:rPr>
        <w:br/>
        <w:t>Si oui, avez-vous observé des changements dans la manière dont le public prend en charge les problèmes auxquels il est confronté ? Merci d’expliquer.</w:t>
      </w:r>
    </w:p>
    <w:p w14:paraId="23C80487" w14:textId="77777777" w:rsidR="00EA091F" w:rsidRPr="00EA091F" w:rsidRDefault="00EA091F" w:rsidP="00EA091F">
      <w:pPr>
        <w:spacing w:after="0" w:line="240" w:lineRule="auto"/>
        <w:jc w:val="both"/>
        <w:rPr>
          <w:i/>
          <w:iCs/>
          <w:sz w:val="22"/>
        </w:rPr>
      </w:pPr>
      <w:r w:rsidRPr="00EA091F">
        <w:rPr>
          <w:i/>
          <w:iCs/>
          <w:sz w:val="22"/>
        </w:rPr>
        <w:t>À titre indicatif, l’émancipation et une autonomie accrue peuvent inclure, de manière non exhaustive : une meilleure compréhension et/ou prise en charge de ses problèmes, la capacité à résoudre certaines difficultés seul·e, etc.</w:t>
      </w:r>
    </w:p>
    <w:p w14:paraId="65ABCC54" w14:textId="77777777" w:rsidR="00914B70" w:rsidRDefault="00914B70" w:rsidP="00654872">
      <w:pPr>
        <w:jc w:val="both"/>
        <w:rPr>
          <w:sz w:val="22"/>
        </w:rPr>
      </w:pPr>
    </w:p>
    <w:p w14:paraId="1A17F279" w14:textId="77777777" w:rsidR="00914B70" w:rsidRDefault="00914B70" w:rsidP="00654872">
      <w:pPr>
        <w:jc w:val="both"/>
        <w:rPr>
          <w:sz w:val="22"/>
        </w:rPr>
      </w:pPr>
    </w:p>
    <w:p w14:paraId="408B60D3" w14:textId="77777777" w:rsidR="00914B70" w:rsidRDefault="00914B70" w:rsidP="00654872">
      <w:pPr>
        <w:jc w:val="both"/>
        <w:rPr>
          <w:sz w:val="22"/>
        </w:rPr>
      </w:pPr>
    </w:p>
    <w:p w14:paraId="4845E15C" w14:textId="77777777" w:rsidR="00914B70" w:rsidRDefault="00914B70" w:rsidP="00654872">
      <w:pPr>
        <w:jc w:val="both"/>
        <w:rPr>
          <w:sz w:val="22"/>
        </w:rPr>
      </w:pPr>
    </w:p>
    <w:p w14:paraId="44E89899" w14:textId="77777777" w:rsidR="00914B70" w:rsidRDefault="00914B70" w:rsidP="00914B70">
      <w:pPr>
        <w:rPr>
          <w:sz w:val="22"/>
        </w:rPr>
      </w:pPr>
    </w:p>
    <w:p w14:paraId="6031B88A" w14:textId="77777777" w:rsidR="00EA091F" w:rsidRPr="00EA091F" w:rsidRDefault="00EA091F" w:rsidP="00EA091F">
      <w:pPr>
        <w:spacing w:before="100" w:beforeAutospacing="1" w:after="100" w:afterAutospacing="1" w:line="240" w:lineRule="auto"/>
        <w:rPr>
          <w:rFonts w:asciiTheme="majorHAnsi" w:hAnsiTheme="majorHAnsi" w:cstheme="majorHAnsi"/>
          <w:b/>
          <w:bCs/>
          <w:szCs w:val="24"/>
          <w:u w:val="single"/>
        </w:rPr>
      </w:pPr>
      <w:r w:rsidRPr="00EA091F">
        <w:rPr>
          <w:rFonts w:asciiTheme="majorHAnsi" w:hAnsiTheme="majorHAnsi" w:cstheme="majorHAnsi"/>
          <w:b/>
          <w:bCs/>
          <w:szCs w:val="24"/>
          <w:u w:val="single"/>
        </w:rPr>
        <w:t>Axe prioritaire 3B – Compréhension des enjeux sociétaux et citoyenneté :</w:t>
      </w:r>
    </w:p>
    <w:p w14:paraId="6E816E6E" w14:textId="77777777" w:rsidR="00EA091F" w:rsidRPr="00EA091F" w:rsidRDefault="00EA091F" w:rsidP="00EA091F">
      <w:pPr>
        <w:spacing w:after="0" w:line="240" w:lineRule="auto"/>
        <w:rPr>
          <w:rFonts w:cstheme="minorHAnsi"/>
          <w:b/>
          <w:i/>
          <w:iCs/>
          <w:szCs w:val="24"/>
        </w:rPr>
      </w:pPr>
      <w:r w:rsidRPr="00EA091F">
        <w:rPr>
          <w:rFonts w:cstheme="minorHAnsi"/>
          <w:b/>
          <w:i/>
          <w:iCs/>
          <w:szCs w:val="24"/>
        </w:rPr>
        <w:t>Pensez-vous qu’à la fin du cours, votre public a évolué en termes d’attitudes et de compétences concernant la compréhension des enjeux sociétaux et de la citoyenneté ? Merci d’expliquer.</w:t>
      </w:r>
    </w:p>
    <w:p w14:paraId="376251C1" w14:textId="76766C2A" w:rsidR="00914B70" w:rsidRPr="00EA091F" w:rsidRDefault="00EA091F" w:rsidP="00EA091F">
      <w:pPr>
        <w:spacing w:after="0" w:line="240" w:lineRule="auto"/>
        <w:jc w:val="both"/>
        <w:rPr>
          <w:i/>
          <w:iCs/>
          <w:sz w:val="22"/>
        </w:rPr>
      </w:pPr>
      <w:r w:rsidRPr="00EA091F">
        <w:rPr>
          <w:i/>
          <w:iCs/>
          <w:sz w:val="22"/>
        </w:rPr>
        <w:t>À titre indicatif, cela peut inclure, de manière non exhaustive : une meilleure compréhension, une plus grande familiarité ou un intérêt accru envers les enjeux sociétaux et la citoyenneté, etc.</w:t>
      </w:r>
    </w:p>
    <w:p w14:paraId="2A33AA81" w14:textId="77777777" w:rsidR="00914B70" w:rsidRDefault="00914B70" w:rsidP="00B62955">
      <w:pPr>
        <w:rPr>
          <w:sz w:val="22"/>
        </w:rPr>
      </w:pPr>
    </w:p>
    <w:p w14:paraId="55B9E95C" w14:textId="77777777" w:rsidR="00914B70" w:rsidRDefault="00914B70" w:rsidP="00B62955">
      <w:pPr>
        <w:rPr>
          <w:sz w:val="22"/>
        </w:rPr>
      </w:pPr>
    </w:p>
    <w:p w14:paraId="51826686" w14:textId="77777777" w:rsidR="00914B70" w:rsidRDefault="00914B70" w:rsidP="00B62955">
      <w:pPr>
        <w:rPr>
          <w:sz w:val="22"/>
        </w:rPr>
      </w:pPr>
    </w:p>
    <w:p w14:paraId="686610FD" w14:textId="77777777" w:rsidR="0092274B" w:rsidRDefault="0092274B" w:rsidP="00B62955">
      <w:pPr>
        <w:rPr>
          <w:sz w:val="22"/>
        </w:rPr>
      </w:pPr>
    </w:p>
    <w:p w14:paraId="3CBC81AB" w14:textId="1F3D8E17" w:rsidR="00EA091F" w:rsidRPr="00EA091F" w:rsidRDefault="00EA091F" w:rsidP="00EA091F">
      <w:pPr>
        <w:rPr>
          <w:rFonts w:asciiTheme="majorHAnsi" w:hAnsiTheme="majorHAnsi" w:cstheme="majorHAnsi"/>
          <w:b/>
          <w:bCs/>
          <w:szCs w:val="24"/>
          <w:u w:val="single"/>
        </w:rPr>
      </w:pPr>
      <w:r w:rsidRPr="00EA091F">
        <w:rPr>
          <w:rFonts w:asciiTheme="majorHAnsi" w:hAnsiTheme="majorHAnsi" w:cstheme="majorHAnsi"/>
          <w:b/>
          <w:bCs/>
          <w:szCs w:val="24"/>
          <w:u w:val="single"/>
        </w:rPr>
        <w:t>Axe prioritaire 4A – Ressources sociales :</w:t>
      </w:r>
    </w:p>
    <w:p w14:paraId="5AF5A3E9" w14:textId="77777777" w:rsidR="00EA091F" w:rsidRDefault="00EA091F" w:rsidP="00EA091F">
      <w:pPr>
        <w:spacing w:after="0" w:line="240" w:lineRule="auto"/>
        <w:rPr>
          <w:rFonts w:cstheme="minorHAnsi"/>
          <w:b/>
          <w:i/>
          <w:iCs/>
          <w:szCs w:val="24"/>
        </w:rPr>
      </w:pPr>
      <w:r w:rsidRPr="00EA091F">
        <w:rPr>
          <w:rFonts w:cstheme="minorHAnsi"/>
          <w:b/>
          <w:i/>
          <w:iCs/>
          <w:szCs w:val="24"/>
        </w:rPr>
        <w:t>Pensez-vous que votre public a évolué en termes de ressources sociales ? Merci d’expliquer.</w:t>
      </w:r>
    </w:p>
    <w:p w14:paraId="4A543D68" w14:textId="1DC99F6C" w:rsidR="0092274B" w:rsidRPr="00EA091F" w:rsidRDefault="00EA091F" w:rsidP="00EA091F">
      <w:pPr>
        <w:spacing w:after="0" w:line="240" w:lineRule="auto"/>
        <w:rPr>
          <w:rFonts w:cstheme="minorHAnsi"/>
          <w:b/>
          <w:i/>
          <w:iCs/>
          <w:szCs w:val="24"/>
        </w:rPr>
      </w:pPr>
      <w:r w:rsidRPr="00EA091F">
        <w:rPr>
          <w:i/>
          <w:iCs/>
          <w:sz w:val="22"/>
        </w:rPr>
        <w:t>À titre indicatif, l’augmentation des ressources sociales peut inclure, de manière non exhaustive : un élargissement du réseau de connaissances et d’amitiés, une moindre peur d’aller vers l’autre ou l’inconnu, le développement de formes de solidarité, la capacité à sortir de son quotidien, etc.</w:t>
      </w:r>
    </w:p>
    <w:p w14:paraId="7D2F00D2" w14:textId="77777777" w:rsidR="00677F02" w:rsidRDefault="00677F02" w:rsidP="00B62955">
      <w:pPr>
        <w:rPr>
          <w:sz w:val="22"/>
        </w:rPr>
      </w:pPr>
    </w:p>
    <w:p w14:paraId="1674C3EA" w14:textId="77777777" w:rsidR="0092274B" w:rsidRDefault="0092274B" w:rsidP="00B62955">
      <w:pPr>
        <w:rPr>
          <w:sz w:val="22"/>
        </w:rPr>
      </w:pPr>
    </w:p>
    <w:p w14:paraId="2DD1C684" w14:textId="77777777" w:rsidR="00241AD4" w:rsidRDefault="00241AD4" w:rsidP="00B62955">
      <w:pPr>
        <w:rPr>
          <w:sz w:val="22"/>
        </w:rPr>
      </w:pPr>
    </w:p>
    <w:p w14:paraId="5C0B6740" w14:textId="77777777" w:rsidR="00241AD4" w:rsidRDefault="00241AD4" w:rsidP="00B62955">
      <w:pPr>
        <w:rPr>
          <w:sz w:val="22"/>
        </w:rPr>
      </w:pPr>
    </w:p>
    <w:p w14:paraId="14B6F586" w14:textId="77777777" w:rsidR="00241AD4" w:rsidRDefault="00241AD4" w:rsidP="00241AD4">
      <w:pPr>
        <w:rPr>
          <w:sz w:val="22"/>
        </w:rPr>
      </w:pPr>
    </w:p>
    <w:p w14:paraId="3FD61E6D" w14:textId="35460367" w:rsidR="00EA091F" w:rsidRDefault="00EA091F" w:rsidP="00EA091F">
      <w:pPr>
        <w:rPr>
          <w:rFonts w:asciiTheme="majorHAnsi" w:hAnsiTheme="majorHAnsi" w:cstheme="majorHAnsi"/>
          <w:b/>
          <w:bCs/>
          <w:szCs w:val="24"/>
          <w:u w:val="single"/>
        </w:rPr>
      </w:pPr>
      <w:r w:rsidRPr="00EA091F">
        <w:rPr>
          <w:rFonts w:asciiTheme="majorHAnsi" w:hAnsiTheme="majorHAnsi" w:cstheme="majorHAnsi"/>
          <w:b/>
          <w:bCs/>
          <w:szCs w:val="24"/>
          <w:u w:val="single"/>
        </w:rPr>
        <w:t xml:space="preserve"> Axe prioritaire 4B – Diffusion et dynamique générée :</w:t>
      </w:r>
    </w:p>
    <w:p w14:paraId="59FD4B33" w14:textId="77777777" w:rsidR="00EA091F" w:rsidRPr="00EA091F" w:rsidRDefault="00EA091F" w:rsidP="00EA091F">
      <w:pPr>
        <w:rPr>
          <w:rFonts w:asciiTheme="majorHAnsi" w:hAnsiTheme="majorHAnsi" w:cstheme="majorHAnsi"/>
          <w:b/>
          <w:bCs/>
          <w:szCs w:val="24"/>
          <w:u w:val="single"/>
        </w:rPr>
      </w:pPr>
    </w:p>
    <w:p w14:paraId="145A0747" w14:textId="77777777" w:rsidR="00EA091F" w:rsidRPr="00EA091F" w:rsidRDefault="00EA091F" w:rsidP="00EA091F">
      <w:pPr>
        <w:rPr>
          <w:rFonts w:cstheme="minorHAnsi"/>
          <w:b/>
          <w:i/>
          <w:iCs/>
          <w:szCs w:val="24"/>
        </w:rPr>
      </w:pPr>
      <w:r w:rsidRPr="00EA091F">
        <w:rPr>
          <w:rFonts w:cstheme="minorHAnsi"/>
          <w:b/>
          <w:i/>
          <w:iCs/>
          <w:szCs w:val="24"/>
        </w:rPr>
        <w:t>Comment la diffusion de l’outil a-t-elle été reçue par le public ?</w:t>
      </w:r>
    </w:p>
    <w:p w14:paraId="5CD5F3CD" w14:textId="77777777" w:rsidR="00EA091F" w:rsidRPr="00EA091F" w:rsidRDefault="00EA091F" w:rsidP="00EA091F">
      <w:pPr>
        <w:rPr>
          <w:rFonts w:cstheme="minorHAnsi"/>
          <w:b/>
          <w:i/>
          <w:iCs/>
          <w:szCs w:val="24"/>
        </w:rPr>
      </w:pPr>
      <w:r w:rsidRPr="00EA091F">
        <w:rPr>
          <w:rFonts w:cstheme="minorHAnsi"/>
          <w:b/>
          <w:i/>
          <w:iCs/>
          <w:szCs w:val="24"/>
        </w:rPr>
        <w:t>La dynamique générée par cet outil répond-elle aux objectifs que vous vous étiez fixés ? Pourquoi ? Merci d’expliquer.</w:t>
      </w:r>
    </w:p>
    <w:p w14:paraId="16F6E47B" w14:textId="77777777" w:rsidR="00EA091F" w:rsidRPr="00EA091F" w:rsidRDefault="00EA091F" w:rsidP="00EA091F">
      <w:pPr>
        <w:rPr>
          <w:rFonts w:cstheme="minorHAnsi"/>
          <w:b/>
          <w:i/>
          <w:iCs/>
          <w:szCs w:val="24"/>
        </w:rPr>
      </w:pPr>
      <w:r w:rsidRPr="00EA091F">
        <w:rPr>
          <w:rFonts w:cstheme="minorHAnsi"/>
          <w:b/>
          <w:i/>
          <w:iCs/>
          <w:szCs w:val="24"/>
        </w:rPr>
        <w:t>(Si vous utilisez plusieurs outils, veuillez choisir la diffusion de l’un d’entre eux.)</w:t>
      </w:r>
    </w:p>
    <w:p w14:paraId="676F396D" w14:textId="7DC0DE64" w:rsidR="0005701D" w:rsidRPr="00EA091F" w:rsidRDefault="00EA091F" w:rsidP="00EA091F">
      <w:pPr>
        <w:rPr>
          <w:i/>
          <w:iCs/>
          <w:sz w:val="22"/>
        </w:rPr>
      </w:pPr>
      <w:r w:rsidRPr="00EA091F">
        <w:rPr>
          <w:i/>
          <w:iCs/>
          <w:sz w:val="22"/>
        </w:rPr>
        <w:t>À titre indicatif, vous pouvez évoquer ce qui a fonctionné ou non selon vos attentes concernant la diffusion de cet outil, le niveau de participation, les réactions éventuelles, etc.</w:t>
      </w:r>
    </w:p>
    <w:p w14:paraId="6B20A85F" w14:textId="5EE84310" w:rsidR="00EA091F" w:rsidRDefault="00EA091F" w:rsidP="00EA091F">
      <w:pPr>
        <w:rPr>
          <w:rFonts w:asciiTheme="majorHAnsi" w:eastAsiaTheme="majorEastAsia" w:hAnsiTheme="majorHAnsi" w:cstheme="minorHAnsi"/>
          <w:b/>
          <w:i/>
          <w:color w:val="auto"/>
          <w:sz w:val="22"/>
        </w:rPr>
      </w:pPr>
    </w:p>
    <w:p w14:paraId="0F61B513" w14:textId="326C61D6" w:rsidR="00EA091F" w:rsidRDefault="00EA091F" w:rsidP="00EA091F">
      <w:pPr>
        <w:rPr>
          <w:rFonts w:asciiTheme="majorHAnsi" w:eastAsiaTheme="majorEastAsia" w:hAnsiTheme="majorHAnsi" w:cstheme="minorHAnsi"/>
          <w:b/>
          <w:i/>
          <w:color w:val="auto"/>
          <w:sz w:val="22"/>
        </w:rPr>
      </w:pPr>
    </w:p>
    <w:p w14:paraId="02F2109C" w14:textId="77777777" w:rsidR="00EA091F" w:rsidRDefault="00EA091F" w:rsidP="00EA091F">
      <w:pPr>
        <w:rPr>
          <w:sz w:val="22"/>
        </w:rPr>
      </w:pPr>
    </w:p>
    <w:p w14:paraId="647FAC94" w14:textId="2BA961E5" w:rsidR="0005701D" w:rsidRDefault="0005701D" w:rsidP="00635233">
      <w:pPr>
        <w:pStyle w:val="Titre2"/>
      </w:pPr>
      <w:r>
        <w:t xml:space="preserve">Auto-évaluation des impacts de l’action associative POUR TOUS LES AXES PRIORITAIRES </w:t>
      </w:r>
      <w:r w:rsidRPr="0005701D">
        <w:rPr>
          <w:bCs/>
          <w:i/>
          <w:iCs/>
        </w:rPr>
        <w:t>(excepté P3A pour lequel la question est optionnelle)</w:t>
      </w:r>
    </w:p>
    <w:p w14:paraId="2FB6C65F" w14:textId="77777777" w:rsidR="0005701D" w:rsidRPr="0005701D" w:rsidRDefault="0005701D" w:rsidP="0005701D"/>
    <w:p w14:paraId="588733C9" w14:textId="6F110FEF" w:rsidR="0005701D" w:rsidRPr="0087344A" w:rsidRDefault="0005701D" w:rsidP="0005701D">
      <w:pPr>
        <w:pStyle w:val="Titre3"/>
      </w:pPr>
      <w:r w:rsidRPr="00062449">
        <w:rPr>
          <w:rFonts w:asciiTheme="minorHAnsi" w:hAnsiTheme="minorHAnsi"/>
          <w:bCs/>
          <w:lang w:val="fr-FR"/>
        </w:rPr>
        <w:t xml:space="preserve">Attitude </w:t>
      </w:r>
      <w:r>
        <w:rPr>
          <w:rFonts w:asciiTheme="minorHAnsi" w:hAnsiTheme="minorHAnsi"/>
          <w:bCs/>
          <w:lang w:val="fr-FR"/>
        </w:rPr>
        <w:t>i</w:t>
      </w:r>
      <w:r w:rsidRPr="00062449">
        <w:rPr>
          <w:rFonts w:asciiTheme="minorHAnsi" w:hAnsiTheme="minorHAnsi"/>
          <w:bCs/>
          <w:lang w:val="fr-FR"/>
        </w:rPr>
        <w:t>nterculturelle </w:t>
      </w:r>
      <w:r w:rsidRPr="0087344A">
        <w:t xml:space="preserve">: </w:t>
      </w:r>
      <w:r w:rsidRPr="00062449">
        <w:t xml:space="preserve">Pensez-vous qu’il y a eu </w:t>
      </w:r>
      <w:r w:rsidR="001055D7">
        <w:t>un</w:t>
      </w:r>
      <w:r>
        <w:t xml:space="preserve"> changement </w:t>
      </w:r>
      <w:r w:rsidRPr="00062449">
        <w:t xml:space="preserve">de votre public en termes </w:t>
      </w:r>
      <w:r>
        <w:t>de</w:t>
      </w:r>
      <w:r w:rsidRPr="00062449">
        <w:t xml:space="preserve"> </w:t>
      </w:r>
      <w:r w:rsidRPr="00062449">
        <w:rPr>
          <w:lang w:val="fr-FR"/>
        </w:rPr>
        <w:t>stéréotypes et préjugés</w:t>
      </w:r>
      <w:r w:rsidR="004646F7">
        <w:rPr>
          <w:lang w:val="fr-FR"/>
        </w:rPr>
        <w:t xml:space="preserve"> envers d’autres groupes</w:t>
      </w:r>
      <w:r>
        <w:rPr>
          <w:lang w:val="fr-FR"/>
        </w:rPr>
        <w:t> ? Expliquez.</w:t>
      </w:r>
    </w:p>
    <w:p w14:paraId="55DA96DC" w14:textId="7E066AB6" w:rsidR="0005701D" w:rsidRDefault="0005701D" w:rsidP="0005701D">
      <w:pPr>
        <w:jc w:val="both"/>
        <w:rPr>
          <w:rFonts w:cstheme="minorHAnsi"/>
          <w:sz w:val="22"/>
        </w:rPr>
      </w:pPr>
      <w:r w:rsidRPr="00654872">
        <w:rPr>
          <w:i/>
          <w:iCs/>
          <w:sz w:val="22"/>
        </w:rPr>
        <w:t>[</w:t>
      </w:r>
      <w:r w:rsidRPr="0005701D">
        <w:rPr>
          <w:i/>
          <w:iCs/>
          <w:sz w:val="22"/>
        </w:rPr>
        <w:t xml:space="preserve">L’attitude interculturelle </w:t>
      </w:r>
      <w:r w:rsidR="00AA0F6F">
        <w:rPr>
          <w:i/>
          <w:iCs/>
          <w:sz w:val="22"/>
        </w:rPr>
        <w:t>est ici</w:t>
      </w:r>
      <w:r w:rsidRPr="0005701D">
        <w:rPr>
          <w:i/>
          <w:iCs/>
          <w:sz w:val="22"/>
        </w:rPr>
        <w:t xml:space="preserve"> comprise comme une </w:t>
      </w:r>
      <w:r w:rsidR="00A70A3D">
        <w:rPr>
          <w:i/>
          <w:iCs/>
          <w:sz w:val="22"/>
        </w:rPr>
        <w:t>ouverture</w:t>
      </w:r>
      <w:r w:rsidRPr="0005701D">
        <w:rPr>
          <w:rFonts w:cstheme="minorHAnsi"/>
          <w:i/>
          <w:iCs/>
          <w:sz w:val="22"/>
          <w:lang w:val="fr-FR"/>
        </w:rPr>
        <w:t xml:space="preserve"> </w:t>
      </w:r>
      <w:r w:rsidR="001055D7">
        <w:rPr>
          <w:rFonts w:cstheme="minorHAnsi"/>
          <w:i/>
          <w:iCs/>
          <w:sz w:val="22"/>
          <w:lang w:val="fr-FR"/>
        </w:rPr>
        <w:t>à</w:t>
      </w:r>
      <w:r w:rsidR="001055D7">
        <w:rPr>
          <w:rFonts w:cstheme="minorHAnsi"/>
          <w:i/>
          <w:iCs/>
          <w:sz w:val="22"/>
        </w:rPr>
        <w:t>« l’Autre »</w:t>
      </w:r>
      <w:r w:rsidR="001055D7">
        <w:rPr>
          <w:rFonts w:cstheme="minorHAnsi"/>
          <w:i/>
          <w:iCs/>
          <w:sz w:val="22"/>
          <w:lang w:val="fr-FR"/>
        </w:rPr>
        <w:t xml:space="preserve">, un changement </w:t>
      </w:r>
      <w:r w:rsidRPr="0005701D">
        <w:rPr>
          <w:rFonts w:cstheme="minorHAnsi"/>
          <w:i/>
          <w:iCs/>
          <w:sz w:val="22"/>
        </w:rPr>
        <w:t xml:space="preserve">par rapport à </w:t>
      </w:r>
      <w:r w:rsidR="001055D7">
        <w:rPr>
          <w:rFonts w:cstheme="minorHAnsi"/>
          <w:i/>
          <w:iCs/>
          <w:sz w:val="22"/>
        </w:rPr>
        <w:t>l’</w:t>
      </w:r>
      <w:r w:rsidRPr="0005701D">
        <w:rPr>
          <w:rFonts w:cstheme="minorHAnsi"/>
          <w:i/>
          <w:iCs/>
          <w:sz w:val="22"/>
        </w:rPr>
        <w:t xml:space="preserve">opinion sur </w:t>
      </w:r>
      <w:r w:rsidR="001055D7">
        <w:rPr>
          <w:rFonts w:cstheme="minorHAnsi"/>
          <w:i/>
          <w:iCs/>
          <w:sz w:val="22"/>
        </w:rPr>
        <w:t>de</w:t>
      </w:r>
      <w:r w:rsidRPr="0005701D">
        <w:rPr>
          <w:rFonts w:cstheme="minorHAnsi"/>
          <w:i/>
          <w:iCs/>
          <w:sz w:val="22"/>
        </w:rPr>
        <w:t xml:space="preserve">s groupes sociaux </w:t>
      </w:r>
      <w:r w:rsidR="001055D7">
        <w:rPr>
          <w:rFonts w:cstheme="minorHAnsi"/>
          <w:i/>
          <w:iCs/>
          <w:sz w:val="22"/>
        </w:rPr>
        <w:t>autre que le sien</w:t>
      </w:r>
      <w:r>
        <w:rPr>
          <w:rFonts w:cstheme="minorHAnsi"/>
          <w:i/>
          <w:iCs/>
          <w:sz w:val="22"/>
        </w:rPr>
        <w:t xml:space="preserve"> </w:t>
      </w:r>
      <w:r w:rsidR="001055D7" w:rsidRPr="0005701D">
        <w:rPr>
          <w:rFonts w:cstheme="minorHAnsi"/>
          <w:i/>
          <w:iCs/>
          <w:sz w:val="22"/>
        </w:rPr>
        <w:t>]</w:t>
      </w:r>
    </w:p>
    <w:p w14:paraId="70B7BA83" w14:textId="77777777" w:rsidR="00AA0F6F" w:rsidRDefault="00AA0F6F" w:rsidP="00B62955">
      <w:pPr>
        <w:rPr>
          <w:sz w:val="22"/>
        </w:rPr>
      </w:pPr>
    </w:p>
    <w:p w14:paraId="4D3DF9F7" w14:textId="77777777" w:rsidR="00677F02" w:rsidRDefault="00677F02" w:rsidP="00B62955">
      <w:pPr>
        <w:rPr>
          <w:sz w:val="22"/>
        </w:rPr>
      </w:pPr>
    </w:p>
    <w:p w14:paraId="33CD3A8D" w14:textId="77777777" w:rsidR="00AA0F6F" w:rsidRDefault="00AA0F6F" w:rsidP="00B62955">
      <w:pPr>
        <w:rPr>
          <w:sz w:val="22"/>
        </w:rPr>
      </w:pPr>
    </w:p>
    <w:p w14:paraId="78084BB2" w14:textId="77777777" w:rsidR="00AA0F6F" w:rsidRDefault="00AA0F6F" w:rsidP="00B62955">
      <w:pPr>
        <w:rPr>
          <w:sz w:val="22"/>
        </w:rPr>
      </w:pPr>
    </w:p>
    <w:p w14:paraId="0C06583B" w14:textId="77777777" w:rsidR="00AA0F6F" w:rsidRDefault="00AA0F6F" w:rsidP="00B62955">
      <w:pPr>
        <w:rPr>
          <w:sz w:val="22"/>
        </w:rPr>
      </w:pPr>
    </w:p>
    <w:p w14:paraId="014295FF" w14:textId="42F84B43" w:rsidR="00BB277B" w:rsidRDefault="00BB277B" w:rsidP="00635233">
      <w:pPr>
        <w:pStyle w:val="Titre2"/>
      </w:pPr>
      <w:r>
        <w:t>Récit associatif</w:t>
      </w:r>
    </w:p>
    <w:p w14:paraId="45671FD0" w14:textId="77777777" w:rsidR="00BB277B" w:rsidRDefault="00BB277B" w:rsidP="00AA0F6F">
      <w:pPr>
        <w:rPr>
          <w:sz w:val="22"/>
        </w:rPr>
      </w:pPr>
    </w:p>
    <w:p w14:paraId="613BD4F9" w14:textId="6BFF8BAB" w:rsidR="00BB277B" w:rsidRPr="00C96A68" w:rsidRDefault="00BB277B" w:rsidP="00C96A68">
      <w:pPr>
        <w:pStyle w:val="Titre3"/>
        <w:rPr>
          <w:rFonts w:asciiTheme="minorHAnsi" w:hAnsiTheme="minorHAnsi"/>
          <w:bCs/>
          <w:lang w:val="fr-FR"/>
        </w:rPr>
      </w:pPr>
      <w:r w:rsidRPr="00C96A68">
        <w:rPr>
          <w:rFonts w:asciiTheme="minorHAnsi" w:hAnsiTheme="minorHAnsi"/>
          <w:bCs/>
          <w:lang w:val="fr-FR"/>
        </w:rPr>
        <w:t>Explique</w:t>
      </w:r>
      <w:r w:rsidR="00635233" w:rsidRPr="00C96A68">
        <w:rPr>
          <w:rFonts w:asciiTheme="minorHAnsi" w:hAnsiTheme="minorHAnsi"/>
          <w:bCs/>
          <w:lang w:val="fr-FR"/>
        </w:rPr>
        <w:t>z</w:t>
      </w:r>
      <w:r w:rsidRPr="00C96A68">
        <w:rPr>
          <w:rFonts w:asciiTheme="minorHAnsi" w:hAnsiTheme="minorHAnsi"/>
          <w:bCs/>
          <w:lang w:val="fr-FR"/>
        </w:rPr>
        <w:t xml:space="preserve"> avec un</w:t>
      </w:r>
      <w:r w:rsidR="00635233" w:rsidRPr="00C96A68">
        <w:rPr>
          <w:rFonts w:asciiTheme="minorHAnsi" w:hAnsiTheme="minorHAnsi"/>
          <w:bCs/>
          <w:lang w:val="fr-FR"/>
        </w:rPr>
        <w:t xml:space="preserve"> récit</w:t>
      </w:r>
      <w:r w:rsidR="0082264C" w:rsidRPr="00C96A68">
        <w:rPr>
          <w:rFonts w:asciiTheme="minorHAnsi" w:hAnsiTheme="minorHAnsi"/>
          <w:bCs/>
          <w:lang w:val="fr-FR"/>
        </w:rPr>
        <w:t xml:space="preserve"> </w:t>
      </w:r>
      <w:r w:rsidR="00635233" w:rsidRPr="00C96A68">
        <w:rPr>
          <w:rFonts w:asciiTheme="minorHAnsi" w:hAnsiTheme="minorHAnsi"/>
          <w:bCs/>
          <w:lang w:val="fr-FR"/>
        </w:rPr>
        <w:t>un</w:t>
      </w:r>
      <w:r w:rsidRPr="00C96A68">
        <w:rPr>
          <w:rFonts w:asciiTheme="minorHAnsi" w:hAnsiTheme="minorHAnsi"/>
          <w:bCs/>
          <w:lang w:val="fr-FR"/>
        </w:rPr>
        <w:t xml:space="preserve">e situation </w:t>
      </w:r>
      <w:r w:rsidR="00C96A68">
        <w:rPr>
          <w:rFonts w:asciiTheme="minorHAnsi" w:hAnsiTheme="minorHAnsi"/>
          <w:bCs/>
          <w:lang w:val="fr-FR"/>
        </w:rPr>
        <w:t>qu’illustre</w:t>
      </w:r>
      <w:r w:rsidR="006B1D9E" w:rsidRPr="00C96A68">
        <w:rPr>
          <w:rFonts w:asciiTheme="minorHAnsi" w:hAnsiTheme="minorHAnsi"/>
          <w:bCs/>
          <w:lang w:val="fr-FR"/>
        </w:rPr>
        <w:t xml:space="preserve"> votre</w:t>
      </w:r>
      <w:r w:rsidRPr="00C96A68">
        <w:rPr>
          <w:rFonts w:asciiTheme="minorHAnsi" w:hAnsiTheme="minorHAnsi"/>
          <w:bCs/>
          <w:lang w:val="fr-FR"/>
        </w:rPr>
        <w:t xml:space="preserve"> travail en cohésion</w:t>
      </w:r>
      <w:r w:rsidR="006B1D9E" w:rsidRPr="00C96A68">
        <w:rPr>
          <w:rFonts w:asciiTheme="minorHAnsi" w:hAnsiTheme="minorHAnsi"/>
          <w:bCs/>
          <w:lang w:val="fr-FR"/>
        </w:rPr>
        <w:t xml:space="preserve"> sociale</w:t>
      </w:r>
      <w:r w:rsidRPr="00C96A68">
        <w:rPr>
          <w:rFonts w:asciiTheme="minorHAnsi" w:hAnsiTheme="minorHAnsi"/>
          <w:bCs/>
          <w:lang w:val="fr-FR"/>
        </w:rPr>
        <w:t>, que ce soit avec votre public ou au sein de votre équipe</w:t>
      </w:r>
      <w:r w:rsidR="006B1D9E" w:rsidRPr="00C96A68">
        <w:rPr>
          <w:rFonts w:asciiTheme="minorHAnsi" w:hAnsiTheme="minorHAnsi"/>
          <w:bCs/>
          <w:lang w:val="fr-FR"/>
        </w:rPr>
        <w:t>.</w:t>
      </w:r>
    </w:p>
    <w:p w14:paraId="59C7F4DB" w14:textId="5DAD187D" w:rsidR="00BB277B" w:rsidRPr="00C96A68" w:rsidRDefault="006B1D9E" w:rsidP="006B1D9E">
      <w:pPr>
        <w:rPr>
          <w:rFonts w:cstheme="minorHAnsi"/>
          <w:i/>
          <w:iCs/>
          <w:sz w:val="22"/>
          <w:lang w:val="fr-FR"/>
        </w:rPr>
      </w:pPr>
      <w:r w:rsidRPr="00C96A68">
        <w:rPr>
          <w:i/>
          <w:iCs/>
          <w:sz w:val="22"/>
        </w:rPr>
        <w:t xml:space="preserve">[Le récit est la </w:t>
      </w:r>
      <w:r w:rsidR="00BB277B" w:rsidRPr="00C96A68">
        <w:rPr>
          <w:rFonts w:cstheme="minorHAnsi"/>
          <w:i/>
          <w:iCs/>
          <w:sz w:val="22"/>
          <w:lang w:val="fr-FR"/>
        </w:rPr>
        <w:t xml:space="preserve">description d’une situation </w:t>
      </w:r>
      <w:r w:rsidR="00BB277B" w:rsidRPr="00C96A68">
        <w:rPr>
          <w:rFonts w:cstheme="minorHAnsi"/>
          <w:i/>
          <w:iCs/>
          <w:sz w:val="22"/>
          <w:u w:val="single"/>
          <w:lang w:val="fr-FR"/>
        </w:rPr>
        <w:t>vécue</w:t>
      </w:r>
      <w:r w:rsidR="00C96A68">
        <w:rPr>
          <w:rFonts w:cstheme="minorHAnsi"/>
          <w:i/>
          <w:iCs/>
          <w:sz w:val="22"/>
          <w:u w:val="single"/>
          <w:lang w:val="fr-FR"/>
        </w:rPr>
        <w:t>,</w:t>
      </w:r>
      <w:r w:rsidR="00BB277B" w:rsidRPr="00C96A68">
        <w:rPr>
          <w:rFonts w:cstheme="minorHAnsi"/>
          <w:i/>
          <w:iCs/>
          <w:sz w:val="22"/>
          <w:lang w:val="fr-FR"/>
        </w:rPr>
        <w:t xml:space="preserve"> par </w:t>
      </w:r>
      <w:r w:rsidRPr="00C96A68">
        <w:rPr>
          <w:rFonts w:cstheme="minorHAnsi"/>
          <w:i/>
          <w:iCs/>
          <w:sz w:val="22"/>
          <w:lang w:val="fr-FR"/>
        </w:rPr>
        <w:t>vous ou par u</w:t>
      </w:r>
      <w:r w:rsidR="00BB277B" w:rsidRPr="00C96A68">
        <w:rPr>
          <w:rFonts w:cstheme="minorHAnsi"/>
          <w:i/>
          <w:iCs/>
          <w:sz w:val="22"/>
          <w:lang w:val="fr-FR"/>
        </w:rPr>
        <w:t>ne personne de l’équipe</w:t>
      </w:r>
      <w:r w:rsidR="00C96A68">
        <w:rPr>
          <w:rFonts w:cstheme="minorHAnsi"/>
          <w:i/>
          <w:iCs/>
          <w:sz w:val="22"/>
          <w:lang w:val="fr-FR"/>
        </w:rPr>
        <w:t>. On parle en « Je »</w:t>
      </w:r>
      <w:r w:rsidRPr="00C96A68">
        <w:rPr>
          <w:rFonts w:cstheme="minorHAnsi"/>
          <w:i/>
          <w:iCs/>
          <w:sz w:val="22"/>
          <w:lang w:val="fr-FR"/>
        </w:rPr>
        <w:t>]</w:t>
      </w:r>
    </w:p>
    <w:p w14:paraId="21514E61" w14:textId="77777777" w:rsidR="00C96A68" w:rsidRDefault="00C96A68" w:rsidP="00AA0F6F">
      <w:pPr>
        <w:rPr>
          <w:sz w:val="22"/>
        </w:rPr>
      </w:pPr>
    </w:p>
    <w:p w14:paraId="0F2B9586" w14:textId="77777777" w:rsidR="00FE53EA" w:rsidRDefault="00FE53EA" w:rsidP="00C96A68">
      <w:pPr>
        <w:pBdr>
          <w:top w:val="single" w:sz="4" w:space="1" w:color="auto"/>
          <w:left w:val="single" w:sz="4" w:space="4" w:color="auto"/>
          <w:bottom w:val="single" w:sz="4" w:space="1" w:color="auto"/>
          <w:right w:val="single" w:sz="4" w:space="4" w:color="auto"/>
        </w:pBdr>
        <w:rPr>
          <w:sz w:val="22"/>
        </w:rPr>
      </w:pPr>
      <w:r w:rsidRPr="00FE53EA">
        <w:rPr>
          <w:sz w:val="22"/>
        </w:rPr>
        <w:t>Si vous le souhaitez, vous pouvez suivre le guide suivant :</w:t>
      </w:r>
    </w:p>
    <w:p w14:paraId="5C03D9E1" w14:textId="3A9520BF" w:rsidR="00635233" w:rsidRPr="00635233" w:rsidRDefault="00635233" w:rsidP="00C96A68">
      <w:pPr>
        <w:pBdr>
          <w:top w:val="single" w:sz="4" w:space="1" w:color="auto"/>
          <w:left w:val="single" w:sz="4" w:space="4" w:color="auto"/>
          <w:bottom w:val="single" w:sz="4" w:space="1" w:color="auto"/>
          <w:right w:val="single" w:sz="4" w:space="4" w:color="auto"/>
        </w:pBdr>
        <w:rPr>
          <w:sz w:val="22"/>
        </w:rPr>
      </w:pPr>
      <w:r w:rsidRPr="00635233">
        <w:rPr>
          <w:sz w:val="22"/>
        </w:rPr>
        <w:t xml:space="preserve">1. </w:t>
      </w:r>
      <w:r w:rsidR="00FE53EA" w:rsidRPr="00FE53EA">
        <w:rPr>
          <w:sz w:val="22"/>
        </w:rPr>
        <w:t>Choix de la situation : Présentez-la en 4 lignes.</w:t>
      </w:r>
    </w:p>
    <w:p w14:paraId="5745783C" w14:textId="77777777" w:rsidR="00FE53EA" w:rsidRDefault="00635233" w:rsidP="00C96A68">
      <w:pPr>
        <w:pBdr>
          <w:top w:val="single" w:sz="4" w:space="1" w:color="auto"/>
          <w:left w:val="single" w:sz="4" w:space="4" w:color="auto"/>
          <w:bottom w:val="single" w:sz="4" w:space="1" w:color="auto"/>
          <w:right w:val="single" w:sz="4" w:space="4" w:color="auto"/>
        </w:pBdr>
        <w:rPr>
          <w:sz w:val="22"/>
        </w:rPr>
      </w:pPr>
      <w:r w:rsidRPr="00635233">
        <w:rPr>
          <w:sz w:val="22"/>
        </w:rPr>
        <w:t xml:space="preserve">2. </w:t>
      </w:r>
      <w:r w:rsidR="00FE53EA" w:rsidRPr="00FE53EA">
        <w:rPr>
          <w:sz w:val="22"/>
        </w:rPr>
        <w:t>Récit de la situation : Décrivez les acteurs en présence, l’environnement, les difficultés rencontrées ainsi que les comportements qu’elles ont suscités.</w:t>
      </w:r>
    </w:p>
    <w:p w14:paraId="5D0A7D61" w14:textId="77777777" w:rsidR="00FE53EA" w:rsidRDefault="00635233" w:rsidP="00C96A68">
      <w:pPr>
        <w:pBdr>
          <w:top w:val="single" w:sz="4" w:space="1" w:color="auto"/>
          <w:left w:val="single" w:sz="4" w:space="4" w:color="auto"/>
          <w:bottom w:val="single" w:sz="4" w:space="1" w:color="auto"/>
          <w:right w:val="single" w:sz="4" w:space="4" w:color="auto"/>
        </w:pBdr>
        <w:rPr>
          <w:sz w:val="22"/>
        </w:rPr>
      </w:pPr>
      <w:r w:rsidRPr="00635233">
        <w:rPr>
          <w:sz w:val="22"/>
        </w:rPr>
        <w:t xml:space="preserve">3. </w:t>
      </w:r>
      <w:r w:rsidR="00FE53EA" w:rsidRPr="00FE53EA">
        <w:rPr>
          <w:sz w:val="22"/>
        </w:rPr>
        <w:t>Ce qui vous interpelle : Qu’est-ce qui vous a particulièrement marqué dans cette situation ?</w:t>
      </w:r>
    </w:p>
    <w:p w14:paraId="3B472973" w14:textId="20391B30" w:rsidR="00C96A68" w:rsidRDefault="00A70A3D" w:rsidP="00FE53EA">
      <w:pPr>
        <w:pBdr>
          <w:top w:val="single" w:sz="4" w:space="1" w:color="auto"/>
          <w:left w:val="single" w:sz="4" w:space="4" w:color="auto"/>
          <w:bottom w:val="single" w:sz="4" w:space="1" w:color="auto"/>
          <w:right w:val="single" w:sz="4" w:space="4" w:color="auto"/>
        </w:pBdr>
        <w:rPr>
          <w:sz w:val="22"/>
        </w:rPr>
      </w:pPr>
      <w:r>
        <w:rPr>
          <w:sz w:val="22"/>
        </w:rPr>
        <w:t>4</w:t>
      </w:r>
      <w:r w:rsidR="00635233" w:rsidRPr="00635233">
        <w:rPr>
          <w:sz w:val="22"/>
        </w:rPr>
        <w:t xml:space="preserve">. </w:t>
      </w:r>
      <w:r w:rsidR="00FE53EA" w:rsidRPr="00FE53EA">
        <w:rPr>
          <w:sz w:val="22"/>
        </w:rPr>
        <w:t>Enseignements tirés : Quels enseignements en tirez-vous, par exemple en termes de « vivre ensemble », d’accès aux droits sociaux fondamentaux, etc. ?</w:t>
      </w:r>
    </w:p>
    <w:p w14:paraId="1882237E" w14:textId="77777777" w:rsidR="00C96A68" w:rsidRDefault="00C96A68" w:rsidP="00C96A68">
      <w:pPr>
        <w:rPr>
          <w:sz w:val="22"/>
        </w:rPr>
      </w:pPr>
    </w:p>
    <w:p w14:paraId="18C575FB" w14:textId="77777777" w:rsidR="00C96A68" w:rsidRDefault="00C96A68" w:rsidP="00C96A68">
      <w:pPr>
        <w:rPr>
          <w:sz w:val="22"/>
        </w:rPr>
      </w:pPr>
    </w:p>
    <w:p w14:paraId="79AE7273" w14:textId="77777777" w:rsidR="00C96A68" w:rsidRDefault="00C96A68" w:rsidP="00C96A68">
      <w:pPr>
        <w:rPr>
          <w:sz w:val="22"/>
        </w:rPr>
      </w:pPr>
    </w:p>
    <w:p w14:paraId="55DA6B4B" w14:textId="77777777" w:rsidR="00C96A68" w:rsidRDefault="00C96A68" w:rsidP="00C96A68">
      <w:pPr>
        <w:rPr>
          <w:sz w:val="22"/>
        </w:rPr>
      </w:pPr>
    </w:p>
    <w:p w14:paraId="043061BF" w14:textId="77777777" w:rsidR="00C96A68" w:rsidRDefault="00C96A68" w:rsidP="00C96A68">
      <w:pPr>
        <w:rPr>
          <w:sz w:val="22"/>
        </w:rPr>
      </w:pPr>
    </w:p>
    <w:p w14:paraId="7C2C807F" w14:textId="77777777" w:rsidR="00C96A68" w:rsidRDefault="00C96A68" w:rsidP="00C96A68">
      <w:pPr>
        <w:rPr>
          <w:sz w:val="22"/>
        </w:rPr>
      </w:pPr>
    </w:p>
    <w:p w14:paraId="100FA6C6" w14:textId="77777777" w:rsidR="00C96A68" w:rsidRDefault="00C96A68" w:rsidP="00C96A68">
      <w:pPr>
        <w:rPr>
          <w:sz w:val="22"/>
        </w:rPr>
      </w:pPr>
    </w:p>
    <w:p w14:paraId="67D50312" w14:textId="77777777" w:rsidR="00C96A68" w:rsidRDefault="00C96A68" w:rsidP="00C96A68">
      <w:pPr>
        <w:rPr>
          <w:sz w:val="22"/>
        </w:rPr>
      </w:pPr>
    </w:p>
    <w:p w14:paraId="46CE67D3" w14:textId="77777777" w:rsidR="00C96A68" w:rsidRPr="00635233" w:rsidRDefault="00C96A68" w:rsidP="00C96A68">
      <w:pPr>
        <w:rPr>
          <w:sz w:val="22"/>
        </w:rPr>
      </w:pPr>
    </w:p>
    <w:sectPr w:rsidR="00C96A68" w:rsidRPr="00635233" w:rsidSect="0054600D">
      <w:headerReference w:type="even" r:id="rId12"/>
      <w:headerReference w:type="default" r:id="rId13"/>
      <w:footerReference w:type="even" r:id="rId14"/>
      <w:footerReference w:type="default" r:id="rId15"/>
      <w:headerReference w:type="first" r:id="rId16"/>
      <w:footerReference w:type="first" r:id="rId17"/>
      <w:type w:val="continuous"/>
      <w:pgSz w:w="11906" w:h="16838"/>
      <w:pgMar w:top="1418" w:right="851" w:bottom="1701" w:left="130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134A14A" w14:textId="77777777" w:rsidR="00CD438C" w:rsidRDefault="00CD438C" w:rsidP="00FB3757">
      <w:pPr>
        <w:spacing w:after="0" w:line="240" w:lineRule="auto"/>
      </w:pPr>
      <w:r>
        <w:separator/>
      </w:r>
    </w:p>
  </w:endnote>
  <w:endnote w:type="continuationSeparator" w:id="0">
    <w:p w14:paraId="67C7BC22" w14:textId="77777777" w:rsidR="00CD438C" w:rsidRDefault="00CD438C" w:rsidP="00FB375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mj-ea">
    <w:panose1 w:val="020B0604020202020204"/>
    <w:charset w:val="00"/>
    <w:family w:val="roman"/>
    <w:pitch w:val="default"/>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Helvetica">
    <w:panose1 w:val="00000000000000000000"/>
    <w:charset w:val="00"/>
    <w:family w:val="auto"/>
    <w:pitch w:val="variable"/>
    <w:sig w:usb0="E00002FF" w:usb1="5000785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7BA222" w14:textId="77777777" w:rsidR="004646F7" w:rsidRDefault="004646F7">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0879D2" w14:textId="5467735C" w:rsidR="008E3D6C" w:rsidRDefault="0054600D" w:rsidP="0054600D">
    <w:pPr>
      <w:pStyle w:val="Pieddepage"/>
      <w:jc w:val="center"/>
    </w:pPr>
    <w:r>
      <w:rPr>
        <w:rFonts w:ascii="Helvetica" w:hAnsi="Helvetica" w:cs="Helvetica"/>
        <w:noProof/>
        <w:sz w:val="16"/>
        <w:szCs w:val="16"/>
        <w:lang w:val="en-US"/>
      </w:rPr>
      <w:drawing>
        <wp:inline distT="0" distB="0" distL="0" distR="0" wp14:anchorId="1FC17B46" wp14:editId="7815673A">
          <wp:extent cx="5650230" cy="758785"/>
          <wp:effectExtent l="0" t="0" r="1270" b="3810"/>
          <wp:docPr id="998430628" name="Image 998430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4"/>
                  <pic:cNvPicPr/>
                </pic:nvPicPr>
                <pic:blipFill>
                  <a:blip r:embed="rId1">
                    <a:extLst>
                      <a:ext uri="{28A0092B-C50C-407E-A947-70E740481C1C}">
                        <a14:useLocalDpi xmlns:a14="http://schemas.microsoft.com/office/drawing/2010/main" val="0"/>
                      </a:ext>
                    </a:extLst>
                  </a:blip>
                  <a:stretch>
                    <a:fillRect/>
                  </a:stretch>
                </pic:blipFill>
                <pic:spPr>
                  <a:xfrm>
                    <a:off x="0" y="0"/>
                    <a:ext cx="5745686" cy="771604"/>
                  </a:xfrm>
                  <a:prstGeom prst="rect">
                    <a:avLst/>
                  </a:prstGeom>
                </pic:spPr>
              </pic:pic>
            </a:graphicData>
          </a:graphic>
        </wp:inline>
      </w:drawing>
    </w:r>
    <w:r w:rsidR="00AD6EE0">
      <w:rPr>
        <w:b/>
        <w:bCs/>
      </w:rPr>
      <w:fldChar w:fldCharType="begin"/>
    </w:r>
    <w:r w:rsidR="00AD6EE0">
      <w:rPr>
        <w:b/>
        <w:bCs/>
      </w:rPr>
      <w:instrText>PAGE  \* Arabic  \* MERGEFORMAT</w:instrText>
    </w:r>
    <w:r w:rsidR="00AD6EE0">
      <w:rPr>
        <w:b/>
        <w:bCs/>
      </w:rPr>
      <w:fldChar w:fldCharType="separate"/>
    </w:r>
    <w:r w:rsidR="00714480" w:rsidRPr="00714480">
      <w:rPr>
        <w:b/>
        <w:bCs/>
        <w:noProof/>
        <w:lang w:val="fr-FR"/>
      </w:rPr>
      <w:t>2</w:t>
    </w:r>
    <w:r w:rsidR="00AD6EE0">
      <w:rPr>
        <w:b/>
        <w:bCs/>
      </w:rPr>
      <w:fldChar w:fldCharType="end"/>
    </w:r>
    <w:r w:rsidR="00AD6EE0">
      <w:rPr>
        <w:lang w:val="fr-FR"/>
      </w:rPr>
      <w:t xml:space="preserve"> / </w:t>
    </w:r>
    <w:r w:rsidR="00AD6EE0">
      <w:rPr>
        <w:b/>
        <w:bCs/>
      </w:rPr>
      <w:fldChar w:fldCharType="begin"/>
    </w:r>
    <w:r w:rsidR="00AD6EE0">
      <w:rPr>
        <w:b/>
        <w:bCs/>
      </w:rPr>
      <w:instrText>NUMPAGES  \* Arabic  \* MERGEFORMAT</w:instrText>
    </w:r>
    <w:r w:rsidR="00AD6EE0">
      <w:rPr>
        <w:b/>
        <w:bCs/>
      </w:rPr>
      <w:fldChar w:fldCharType="separate"/>
    </w:r>
    <w:r w:rsidR="00D24910" w:rsidRPr="00D24910">
      <w:rPr>
        <w:b/>
        <w:bCs/>
        <w:noProof/>
        <w:lang w:val="fr-FR"/>
      </w:rPr>
      <w:t>1</w:t>
    </w:r>
    <w:r w:rsidR="00AD6EE0">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65BEE" w14:textId="0F995CFC" w:rsidR="003452B7" w:rsidRDefault="00A0612A">
    <w:pPr>
      <w:pStyle w:val="Pieddepage"/>
    </w:pPr>
    <w:r>
      <w:rPr>
        <w:rFonts w:ascii="Helvetica" w:hAnsi="Helvetica" w:cs="Helvetica"/>
        <w:noProof/>
        <w:sz w:val="16"/>
        <w:szCs w:val="16"/>
        <w:lang w:val="en-US"/>
      </w:rPr>
      <w:drawing>
        <wp:inline distT="0" distB="0" distL="0" distR="0" wp14:anchorId="0990D7A3" wp14:editId="3266414A">
          <wp:extent cx="5540400" cy="680400"/>
          <wp:effectExtent l="0" t="0" r="0" b="5715"/>
          <wp:docPr id="4"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4"/>
                  <pic:cNvPicPr/>
                </pic:nvPicPr>
                <pic:blipFill>
                  <a:blip r:embed="rId1">
                    <a:extLst>
                      <a:ext uri="{28A0092B-C50C-407E-A947-70E740481C1C}">
                        <a14:useLocalDpi xmlns:a14="http://schemas.microsoft.com/office/drawing/2010/main" val="0"/>
                      </a:ext>
                    </a:extLst>
                  </a:blip>
                  <a:stretch>
                    <a:fillRect/>
                  </a:stretch>
                </pic:blipFill>
                <pic:spPr>
                  <a:xfrm>
                    <a:off x="0" y="0"/>
                    <a:ext cx="5540400" cy="680400"/>
                  </a:xfrm>
                  <a:prstGeom prst="rect">
                    <a:avLst/>
                  </a:prstGeom>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E57F742" w14:textId="77777777" w:rsidR="00CD438C" w:rsidRDefault="00CD438C" w:rsidP="00FB3757">
      <w:pPr>
        <w:spacing w:after="0" w:line="240" w:lineRule="auto"/>
      </w:pPr>
      <w:r>
        <w:separator/>
      </w:r>
    </w:p>
  </w:footnote>
  <w:footnote w:type="continuationSeparator" w:id="0">
    <w:p w14:paraId="5F1CA4C7" w14:textId="77777777" w:rsidR="00CD438C" w:rsidRDefault="00CD438C" w:rsidP="00FB375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314AE" w14:textId="77777777" w:rsidR="004646F7" w:rsidRDefault="004646F7">
    <w:pPr>
      <w:pStyle w:val="En-tt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57FC0" w14:textId="1F2381F3" w:rsidR="0054600D" w:rsidRDefault="00175771">
    <w:pPr>
      <w:pStyle w:val="En-tte"/>
    </w:pPr>
    <w:r w:rsidRPr="00175771">
      <w:rPr>
        <w:noProof/>
      </w:rPr>
      <w:drawing>
        <wp:inline distT="0" distB="0" distL="0" distR="0" wp14:anchorId="303D07CB" wp14:editId="514AE665">
          <wp:extent cx="1678209" cy="471055"/>
          <wp:effectExtent l="0" t="0" r="0" b="0"/>
          <wp:docPr id="169371421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3714218" name=""/>
                  <pic:cNvPicPr/>
                </pic:nvPicPr>
                <pic:blipFill>
                  <a:blip r:embed="rId1"/>
                  <a:stretch>
                    <a:fillRect/>
                  </a:stretch>
                </pic:blipFill>
                <pic:spPr>
                  <a:xfrm>
                    <a:off x="0" y="0"/>
                    <a:ext cx="1752676" cy="491957"/>
                  </a:xfrm>
                  <a:prstGeom prst="rect">
                    <a:avLst/>
                  </a:prstGeom>
                </pic:spPr>
              </pic:pic>
            </a:graphicData>
          </a:graphic>
        </wp:inline>
      </w:drawing>
    </w:r>
    <w:r w:rsidR="004646F7">
      <w:rPr>
        <w:noProof/>
      </w:rPr>
      <mc:AlternateContent>
        <mc:Choice Requires="wps">
          <w:drawing>
            <wp:inline distT="0" distB="0" distL="0" distR="0" wp14:anchorId="5A419CBF" wp14:editId="0308F4CC">
              <wp:extent cx="4333125" cy="304973"/>
              <wp:effectExtent l="0" t="0" r="0" b="0"/>
              <wp:docPr id="574520325" name="Titre 1"/>
              <wp:cNvGraphicFramePr>
                <a:graphicFrameLocks xmlns:a="http://schemas.openxmlformats.org/drawingml/2006/main" noGrp="1"/>
              </wp:cNvGraphicFramePr>
              <a:graphic xmlns:a="http://schemas.openxmlformats.org/drawingml/2006/main">
                <a:graphicData uri="http://schemas.microsoft.com/office/word/2010/wordprocessingShape">
                  <wps:wsp>
                    <wps:cNvSpPr>
                      <a:spLocks noGrp="1"/>
                    </wps:cNvSpPr>
                    <wps:spPr>
                      <a:xfrm>
                        <a:off x="0" y="0"/>
                        <a:ext cx="4333125" cy="304973"/>
                      </a:xfrm>
                      <a:prstGeom prst="rect">
                        <a:avLst/>
                      </a:prstGeom>
                    </wps:spPr>
                    <wps:txbx>
                      <w:txbxContent>
                        <w:p w14:paraId="271A0911" w14:textId="4B0BB738" w:rsidR="004646F7" w:rsidRPr="00175771" w:rsidRDefault="004646F7" w:rsidP="00175771">
                          <w:pPr>
                            <w:spacing w:line="216" w:lineRule="auto"/>
                            <w:ind w:left="360"/>
                            <w:jc w:val="right"/>
                            <w:rPr>
                              <w:rFonts w:asciiTheme="majorHAnsi" w:eastAsia="+mj-ea" w:hAnsiTheme="majorHAnsi" w:cstheme="majorHAnsi"/>
                              <w:kern w:val="24"/>
                              <w:sz w:val="28"/>
                              <w:szCs w:val="42"/>
                              <w:lang w:val="fr-FR"/>
                            </w:rPr>
                          </w:pPr>
                          <w:r w:rsidRPr="00175771">
                            <w:rPr>
                              <w:rFonts w:asciiTheme="majorHAnsi" w:eastAsia="+mj-ea" w:hAnsiTheme="majorHAnsi" w:cstheme="majorHAnsi"/>
                              <w:b/>
                              <w:bCs/>
                              <w:kern w:val="24"/>
                              <w:sz w:val="28"/>
                              <w:szCs w:val="42"/>
                              <w:lang w:val="fr-FR"/>
                            </w:rPr>
                            <w:t>CRAcs</w:t>
                          </w:r>
                          <w:r w:rsidRPr="00175771">
                            <w:rPr>
                              <w:rFonts w:asciiTheme="majorHAnsi" w:eastAsia="+mj-ea" w:hAnsiTheme="majorHAnsi" w:cstheme="majorHAnsi"/>
                              <w:kern w:val="24"/>
                              <w:sz w:val="28"/>
                              <w:szCs w:val="42"/>
                              <w:lang w:val="fr-FR"/>
                            </w:rPr>
                            <w:t xml:space="preserve">- </w:t>
                          </w:r>
                          <w:r w:rsidRPr="00175771">
                            <w:rPr>
                              <w:rFonts w:asciiTheme="majorHAnsi" w:eastAsia="+mj-ea" w:hAnsiTheme="majorHAnsi" w:cstheme="majorHAnsi"/>
                              <w:i/>
                              <w:iCs/>
                              <w:kern w:val="24"/>
                              <w:sz w:val="28"/>
                              <w:szCs w:val="42"/>
                              <w:lang w:val="fr-FR"/>
                            </w:rPr>
                            <w:t>Centre Régional d’Appui à la Cohésion sociale</w:t>
                          </w:r>
                        </w:p>
                      </w:txbxContent>
                    </wps:txbx>
                    <wps:bodyPr vert="horz" wrap="square" lIns="91440" tIns="45720" rIns="91440" bIns="45720" rtlCol="0" anchor="b">
                      <a:noAutofit/>
                    </wps:bodyPr>
                  </wps:wsp>
                </a:graphicData>
              </a:graphic>
            </wp:inline>
          </w:drawing>
        </mc:Choice>
        <mc:Fallback>
          <w:pict>
            <v:rect w14:anchorId="5A419CBF" id="Titre 1" o:spid="_x0000_s1026" style="width:341.2pt;height:24pt;visibility:visible;mso-wrap-style:square;mso-left-percent:-10001;mso-top-percent:-10001;mso-position-horizontal:absolute;mso-position-horizontal-relative:char;mso-position-vertical:absolute;mso-position-vertical-relative:line;mso-left-percent:-10001;mso-top-percent:-10001;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boqWNqgEAAEIDAAAOAAAAZHJzL2Uyb0RvYy54bWysUsFu1DAQvSPxD5bvbJJNSmm02QpRUSFV&#13;&#10;UKnwAY5jbyJijxl7N1m+nrE33Zb2hrhYHs/4zZs3b3M9m5EdFPoBbMOLVc6ZshK6we4a/uP753cf&#13;&#10;OPNB2E6MYFXDj8rz6+3bN5vJ1WoNPYydQkYg1teTa3gfgquzzMteGeFX4JSlpAY0IlCIu6xDMRG6&#13;&#10;GbN1nr/PJsDOIUjlPb3enJJ8m/C1VjJ809qrwMaGE7eQTkxnG89suxH1DoXrB7nQEP/AwojBUtMz&#13;&#10;1I0Igu1xeAVlBongQYeVBJOB1oNUaQaapshfTPPQC6fSLCSOd2eZ/P+DlV8PD+4eI3Xv7kD+9MzC&#13;&#10;LdImiqhNNjlfn2ti4JfqWaOJv2gENic9j2c91RyYpMeqLMtifcGZpFyZV1eXZQIV9eNvhz7cKjAs&#13;&#10;XhqOtK8kozjc+RD7i/qxZCFz6h+ZhLmdqSReW+iO9xh9SCA94G/OJtppw/2vvUDF2fjFkmhXRVVF&#13;&#10;E6SgurhcU4DPM+1fmTB+gpNthJWE2vA2kbPwcR9AD4ngU/uFIC0q8V5MFZ3wPE5VT9bf/gEAAP//&#13;&#10;AwBQSwMEFAAGAAgAAAAhAMSMjPneAAAACQEAAA8AAABkcnMvZG93bnJldi54bWxMj8FqwzAQRO+F&#13;&#10;/oPYQm+N3DQY41gOJSaUQhNImg+Qra1tYq2MpCTu33fTS3sZWIaZnVesJjuIC/rQO1LwPEtAIDXO&#13;&#10;9NQqOH5unjIQIWoyenCECr4xwKq8vyt0btyV9ng5xFZwCYVcK+hiHHMpQ9Oh1WHmRiT2vpy3OvLp&#13;&#10;W2m8vnK5HeQ8SVJpdU/8odMjrjtsToezVfDysdv5bXXapEl1fCfnp/VbvVfq8WGqliyvSxARp/iX&#13;&#10;gBsD74eSh9XuTCaIQQHTxF9lL83mCxC1gkWWgCwL+Z+g/AEAAP//AwBQSwECLQAUAAYACAAAACEA&#13;&#10;toM4kv4AAADhAQAAEwAAAAAAAAAAAAAAAAAAAAAAW0NvbnRlbnRfVHlwZXNdLnhtbFBLAQItABQA&#13;&#10;BgAIAAAAIQA4/SH/1gAAAJQBAAALAAAAAAAAAAAAAAAAAC8BAABfcmVscy8ucmVsc1BLAQItABQA&#13;&#10;BgAIAAAAIQBboqWNqgEAAEIDAAAOAAAAAAAAAAAAAAAAAC4CAABkcnMvZTJvRG9jLnhtbFBLAQIt&#13;&#10;ABQABgAIAAAAIQDEjIz53gAAAAkBAAAPAAAAAAAAAAAAAAAAAAQEAABkcnMvZG93bnJldi54bWxQ&#13;&#10;SwUGAAAAAAQABADzAAAADwUAAAAA&#13;&#10;" filled="f" stroked="f">
              <o:lock v:ext="edit" grouping="t"/>
              <v:textbox>
                <w:txbxContent>
                  <w:p w14:paraId="271A0911" w14:textId="4B0BB738" w:rsidR="004646F7" w:rsidRPr="00175771" w:rsidRDefault="004646F7" w:rsidP="00175771">
                    <w:pPr>
                      <w:spacing w:line="216" w:lineRule="auto"/>
                      <w:ind w:left="360"/>
                      <w:jc w:val="right"/>
                      <w:rPr>
                        <w:rFonts w:asciiTheme="majorHAnsi" w:eastAsia="+mj-ea" w:hAnsiTheme="majorHAnsi" w:cstheme="majorHAnsi"/>
                        <w:kern w:val="24"/>
                        <w:sz w:val="28"/>
                        <w:szCs w:val="42"/>
                        <w:lang w:val="fr-FR"/>
                      </w:rPr>
                    </w:pPr>
                    <w:r w:rsidRPr="00175771">
                      <w:rPr>
                        <w:rFonts w:asciiTheme="majorHAnsi" w:eastAsia="+mj-ea" w:hAnsiTheme="majorHAnsi" w:cstheme="majorHAnsi"/>
                        <w:b/>
                        <w:bCs/>
                        <w:kern w:val="24"/>
                        <w:sz w:val="28"/>
                        <w:szCs w:val="42"/>
                        <w:lang w:val="fr-FR"/>
                      </w:rPr>
                      <w:t>CRAcs</w:t>
                    </w:r>
                    <w:r w:rsidRPr="00175771">
                      <w:rPr>
                        <w:rFonts w:asciiTheme="majorHAnsi" w:eastAsia="+mj-ea" w:hAnsiTheme="majorHAnsi" w:cstheme="majorHAnsi"/>
                        <w:kern w:val="24"/>
                        <w:sz w:val="28"/>
                        <w:szCs w:val="42"/>
                        <w:lang w:val="fr-FR"/>
                      </w:rPr>
                      <w:t xml:space="preserve">- </w:t>
                    </w:r>
                    <w:r w:rsidRPr="00175771">
                      <w:rPr>
                        <w:rFonts w:asciiTheme="majorHAnsi" w:eastAsia="+mj-ea" w:hAnsiTheme="majorHAnsi" w:cstheme="majorHAnsi"/>
                        <w:i/>
                        <w:iCs/>
                        <w:kern w:val="24"/>
                        <w:sz w:val="28"/>
                        <w:szCs w:val="42"/>
                        <w:lang w:val="fr-FR"/>
                      </w:rPr>
                      <w:t>Centre Régional d’Appui à la Cohésion sociale</w:t>
                    </w:r>
                  </w:p>
                </w:txbxContent>
              </v:textbox>
              <w10:anchorlock/>
            </v:rect>
          </w:pict>
        </mc:Fallback>
      </mc:AlternateContent>
    </w:r>
  </w:p>
  <w:p w14:paraId="67F061EA" w14:textId="77777777" w:rsidR="004646F7" w:rsidRDefault="004646F7">
    <w:pPr>
      <w:pStyle w:val="En-tte"/>
    </w:pPr>
  </w:p>
  <w:p w14:paraId="1086FE00" w14:textId="77777777" w:rsidR="004646F7" w:rsidRDefault="004646F7">
    <w:pPr>
      <w:pStyle w:val="En-tt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Numrodepage"/>
      </w:rPr>
      <w:id w:val="144251755"/>
      <w:docPartObj>
        <w:docPartGallery w:val="Page Numbers (Top of Page)"/>
        <w:docPartUnique/>
      </w:docPartObj>
    </w:sdtPr>
    <w:sdtContent>
      <w:p w14:paraId="5582F75F" w14:textId="442FA5BB" w:rsidR="0054600D" w:rsidRDefault="0054600D" w:rsidP="009F1110">
        <w:pPr>
          <w:pStyle w:val="En-tte"/>
          <w:framePr w:wrap="none" w:vAnchor="text" w:hAnchor="margin" w:xAlign="outside" w:y="1"/>
          <w:rPr>
            <w:rStyle w:val="Numrodepage"/>
          </w:rPr>
        </w:pPr>
        <w:r>
          <w:rPr>
            <w:rStyle w:val="Numrodepage"/>
          </w:rPr>
          <w:fldChar w:fldCharType="begin"/>
        </w:r>
        <w:r>
          <w:rPr>
            <w:rStyle w:val="Numrodepage"/>
          </w:rPr>
          <w:instrText xml:space="preserve"> PAGE </w:instrText>
        </w:r>
        <w:r>
          <w:rPr>
            <w:rStyle w:val="Numrodepage"/>
          </w:rPr>
          <w:fldChar w:fldCharType="separate"/>
        </w:r>
        <w:r>
          <w:rPr>
            <w:rStyle w:val="Numrodepage"/>
            <w:noProof/>
          </w:rPr>
          <w:t>1</w:t>
        </w:r>
        <w:r>
          <w:rPr>
            <w:rStyle w:val="Numrodepage"/>
          </w:rPr>
          <w:fldChar w:fldCharType="end"/>
        </w:r>
      </w:p>
    </w:sdtContent>
  </w:sdt>
  <w:p w14:paraId="6BEC6A55" w14:textId="0E239DE4" w:rsidR="003452B7" w:rsidRDefault="00A0612A" w:rsidP="0054600D">
    <w:pPr>
      <w:pStyle w:val="En-tte"/>
      <w:ind w:left="-567" w:right="360" w:firstLine="360"/>
    </w:pPr>
    <w:r>
      <w:rPr>
        <w:noProof/>
      </w:rPr>
      <w:drawing>
        <wp:inline distT="0" distB="0" distL="0" distR="0" wp14:anchorId="301654C1" wp14:editId="63BE3499">
          <wp:extent cx="1395806" cy="494675"/>
          <wp:effectExtent l="0" t="0" r="1270" b="635"/>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
                    <a:extLst>
                      <a:ext uri="{28A0092B-C50C-407E-A947-70E740481C1C}">
                        <a14:useLocalDpi xmlns:a14="http://schemas.microsoft.com/office/drawing/2010/main" val="0"/>
                      </a:ext>
                    </a:extLst>
                  </a:blip>
                  <a:stretch>
                    <a:fillRect/>
                  </a:stretch>
                </pic:blipFill>
                <pic:spPr>
                  <a:xfrm>
                    <a:off x="0" y="0"/>
                    <a:ext cx="1424903" cy="504987"/>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140F56"/>
    <w:multiLevelType w:val="hybridMultilevel"/>
    <w:tmpl w:val="0862FF0E"/>
    <w:lvl w:ilvl="0" w:tplc="CDF84EF2">
      <w:start w:val="1"/>
      <w:numFmt w:val="decimal"/>
      <w:lvlText w:val="%1."/>
      <w:lvlJc w:val="left"/>
      <w:pPr>
        <w:ind w:left="420" w:hanging="360"/>
      </w:pPr>
      <w:rPr>
        <w:rFonts w:hint="default"/>
      </w:rPr>
    </w:lvl>
    <w:lvl w:ilvl="1" w:tplc="040C0019" w:tentative="1">
      <w:start w:val="1"/>
      <w:numFmt w:val="lowerLetter"/>
      <w:lvlText w:val="%2."/>
      <w:lvlJc w:val="left"/>
      <w:pPr>
        <w:ind w:left="1140" w:hanging="360"/>
      </w:pPr>
    </w:lvl>
    <w:lvl w:ilvl="2" w:tplc="040C001B" w:tentative="1">
      <w:start w:val="1"/>
      <w:numFmt w:val="lowerRoman"/>
      <w:lvlText w:val="%3."/>
      <w:lvlJc w:val="right"/>
      <w:pPr>
        <w:ind w:left="1860" w:hanging="180"/>
      </w:pPr>
    </w:lvl>
    <w:lvl w:ilvl="3" w:tplc="040C000F" w:tentative="1">
      <w:start w:val="1"/>
      <w:numFmt w:val="decimal"/>
      <w:lvlText w:val="%4."/>
      <w:lvlJc w:val="left"/>
      <w:pPr>
        <w:ind w:left="2580" w:hanging="360"/>
      </w:pPr>
    </w:lvl>
    <w:lvl w:ilvl="4" w:tplc="040C0019" w:tentative="1">
      <w:start w:val="1"/>
      <w:numFmt w:val="lowerLetter"/>
      <w:lvlText w:val="%5."/>
      <w:lvlJc w:val="left"/>
      <w:pPr>
        <w:ind w:left="3300" w:hanging="360"/>
      </w:pPr>
    </w:lvl>
    <w:lvl w:ilvl="5" w:tplc="040C001B" w:tentative="1">
      <w:start w:val="1"/>
      <w:numFmt w:val="lowerRoman"/>
      <w:lvlText w:val="%6."/>
      <w:lvlJc w:val="right"/>
      <w:pPr>
        <w:ind w:left="4020" w:hanging="180"/>
      </w:pPr>
    </w:lvl>
    <w:lvl w:ilvl="6" w:tplc="040C000F" w:tentative="1">
      <w:start w:val="1"/>
      <w:numFmt w:val="decimal"/>
      <w:lvlText w:val="%7."/>
      <w:lvlJc w:val="left"/>
      <w:pPr>
        <w:ind w:left="4740" w:hanging="360"/>
      </w:pPr>
    </w:lvl>
    <w:lvl w:ilvl="7" w:tplc="040C0019" w:tentative="1">
      <w:start w:val="1"/>
      <w:numFmt w:val="lowerLetter"/>
      <w:lvlText w:val="%8."/>
      <w:lvlJc w:val="left"/>
      <w:pPr>
        <w:ind w:left="5460" w:hanging="360"/>
      </w:pPr>
    </w:lvl>
    <w:lvl w:ilvl="8" w:tplc="040C001B" w:tentative="1">
      <w:start w:val="1"/>
      <w:numFmt w:val="lowerRoman"/>
      <w:lvlText w:val="%9."/>
      <w:lvlJc w:val="right"/>
      <w:pPr>
        <w:ind w:left="6180" w:hanging="180"/>
      </w:pPr>
    </w:lvl>
  </w:abstractNum>
  <w:abstractNum w:abstractNumId="1" w15:restartNumberingAfterBreak="0">
    <w:nsid w:val="0B7545C7"/>
    <w:multiLevelType w:val="hybridMultilevel"/>
    <w:tmpl w:val="8584ACB8"/>
    <w:lvl w:ilvl="0" w:tplc="040C0011">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 w15:restartNumberingAfterBreak="0">
    <w:nsid w:val="0FAF591C"/>
    <w:multiLevelType w:val="hybridMultilevel"/>
    <w:tmpl w:val="8D5ECB9E"/>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 w15:restartNumberingAfterBreak="0">
    <w:nsid w:val="1E67132F"/>
    <w:multiLevelType w:val="hybridMultilevel"/>
    <w:tmpl w:val="D8FCF95A"/>
    <w:lvl w:ilvl="0" w:tplc="080C000F">
      <w:start w:val="1"/>
      <w:numFmt w:val="decimal"/>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 w15:restartNumberingAfterBreak="0">
    <w:nsid w:val="2F394B4C"/>
    <w:multiLevelType w:val="hybridMultilevel"/>
    <w:tmpl w:val="38A0C616"/>
    <w:lvl w:ilvl="0" w:tplc="040C000F">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5" w15:restartNumberingAfterBreak="0">
    <w:nsid w:val="3A0C27D5"/>
    <w:multiLevelType w:val="multilevel"/>
    <w:tmpl w:val="173243A4"/>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pStyle w:val="Titre7"/>
      <w:lvlText w:val="%1.%2.%3.%4.%5.%6.%7"/>
      <w:lvlJc w:val="left"/>
      <w:pPr>
        <w:ind w:left="1296" w:hanging="1296"/>
      </w:pPr>
    </w:lvl>
    <w:lvl w:ilvl="7">
      <w:start w:val="1"/>
      <w:numFmt w:val="decimal"/>
      <w:pStyle w:val="Titre8"/>
      <w:lvlText w:val="%1.%2.%3.%4.%5.%6.%7.%8"/>
      <w:lvlJc w:val="left"/>
      <w:pPr>
        <w:ind w:left="1440" w:hanging="1440"/>
      </w:pPr>
    </w:lvl>
    <w:lvl w:ilvl="8">
      <w:start w:val="1"/>
      <w:numFmt w:val="decimal"/>
      <w:pStyle w:val="Titre9"/>
      <w:lvlText w:val="%1.%2.%3.%4.%5.%6.%7.%8.%9"/>
      <w:lvlJc w:val="left"/>
      <w:pPr>
        <w:ind w:left="1584" w:hanging="1584"/>
      </w:pPr>
    </w:lvl>
  </w:abstractNum>
  <w:abstractNum w:abstractNumId="6" w15:restartNumberingAfterBreak="0">
    <w:nsid w:val="3A2423D5"/>
    <w:multiLevelType w:val="hybridMultilevel"/>
    <w:tmpl w:val="CAB405E0"/>
    <w:lvl w:ilvl="0" w:tplc="5972E01E">
      <w:start w:val="1"/>
      <w:numFmt w:val="decimal"/>
      <w:pStyle w:val="Titre3"/>
      <w:lvlText w:val="%1."/>
      <w:lvlJc w:val="left"/>
      <w:pPr>
        <w:ind w:left="420" w:hanging="360"/>
      </w:pPr>
      <w:rPr>
        <w:rFonts w:hint="default"/>
      </w:rPr>
    </w:lvl>
    <w:lvl w:ilvl="1" w:tplc="040C0019">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7" w15:restartNumberingAfterBreak="0">
    <w:nsid w:val="3C98488B"/>
    <w:multiLevelType w:val="hybridMultilevel"/>
    <w:tmpl w:val="5462C31E"/>
    <w:lvl w:ilvl="0" w:tplc="DD7A4520">
      <w:start w:val="1"/>
      <w:numFmt w:val="upperLetter"/>
      <w:pStyle w:val="Titre2"/>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8" w15:restartNumberingAfterBreak="0">
    <w:nsid w:val="4CBB7147"/>
    <w:multiLevelType w:val="hybridMultilevel"/>
    <w:tmpl w:val="233AAE46"/>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9" w15:restartNumberingAfterBreak="0">
    <w:nsid w:val="566D55C0"/>
    <w:multiLevelType w:val="hybridMultilevel"/>
    <w:tmpl w:val="9A08A436"/>
    <w:lvl w:ilvl="0" w:tplc="040C000F">
      <w:start w:val="1"/>
      <w:numFmt w:val="decimal"/>
      <w:lvlText w:val="%1."/>
      <w:lvlJc w:val="left"/>
      <w:pPr>
        <w:ind w:left="1080" w:hanging="360"/>
      </w:pPr>
    </w:lvl>
    <w:lvl w:ilvl="1" w:tplc="040C0019" w:tentative="1">
      <w:start w:val="1"/>
      <w:numFmt w:val="lowerLetter"/>
      <w:lvlText w:val="%2."/>
      <w:lvlJc w:val="left"/>
      <w:pPr>
        <w:ind w:left="1800" w:hanging="360"/>
      </w:pPr>
    </w:lvl>
    <w:lvl w:ilvl="2" w:tplc="040C001B" w:tentative="1">
      <w:start w:val="1"/>
      <w:numFmt w:val="lowerRoman"/>
      <w:lvlText w:val="%3."/>
      <w:lvlJc w:val="right"/>
      <w:pPr>
        <w:ind w:left="2520" w:hanging="180"/>
      </w:pPr>
    </w:lvl>
    <w:lvl w:ilvl="3" w:tplc="040C000F" w:tentative="1">
      <w:start w:val="1"/>
      <w:numFmt w:val="decimal"/>
      <w:lvlText w:val="%4."/>
      <w:lvlJc w:val="left"/>
      <w:pPr>
        <w:ind w:left="3240" w:hanging="360"/>
      </w:pPr>
    </w:lvl>
    <w:lvl w:ilvl="4" w:tplc="040C0019" w:tentative="1">
      <w:start w:val="1"/>
      <w:numFmt w:val="lowerLetter"/>
      <w:lvlText w:val="%5."/>
      <w:lvlJc w:val="left"/>
      <w:pPr>
        <w:ind w:left="3960" w:hanging="360"/>
      </w:pPr>
    </w:lvl>
    <w:lvl w:ilvl="5" w:tplc="040C001B" w:tentative="1">
      <w:start w:val="1"/>
      <w:numFmt w:val="lowerRoman"/>
      <w:lvlText w:val="%6."/>
      <w:lvlJc w:val="right"/>
      <w:pPr>
        <w:ind w:left="4680" w:hanging="180"/>
      </w:pPr>
    </w:lvl>
    <w:lvl w:ilvl="6" w:tplc="040C000F" w:tentative="1">
      <w:start w:val="1"/>
      <w:numFmt w:val="decimal"/>
      <w:lvlText w:val="%7."/>
      <w:lvlJc w:val="left"/>
      <w:pPr>
        <w:ind w:left="5400" w:hanging="360"/>
      </w:pPr>
    </w:lvl>
    <w:lvl w:ilvl="7" w:tplc="040C0019" w:tentative="1">
      <w:start w:val="1"/>
      <w:numFmt w:val="lowerLetter"/>
      <w:lvlText w:val="%8."/>
      <w:lvlJc w:val="left"/>
      <w:pPr>
        <w:ind w:left="6120" w:hanging="360"/>
      </w:pPr>
    </w:lvl>
    <w:lvl w:ilvl="8" w:tplc="040C001B" w:tentative="1">
      <w:start w:val="1"/>
      <w:numFmt w:val="lowerRoman"/>
      <w:lvlText w:val="%9."/>
      <w:lvlJc w:val="right"/>
      <w:pPr>
        <w:ind w:left="6840" w:hanging="180"/>
      </w:pPr>
    </w:lvl>
  </w:abstractNum>
  <w:abstractNum w:abstractNumId="10" w15:restartNumberingAfterBreak="0">
    <w:nsid w:val="583E04E8"/>
    <w:multiLevelType w:val="hybridMultilevel"/>
    <w:tmpl w:val="4B30E910"/>
    <w:lvl w:ilvl="0" w:tplc="EA3C8330">
      <w:start w:val="1"/>
      <w:numFmt w:val="upperRoman"/>
      <w:lvlText w:val="%1."/>
      <w:lvlJc w:val="left"/>
      <w:pPr>
        <w:ind w:left="1080" w:hanging="72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1" w15:restartNumberingAfterBreak="0">
    <w:nsid w:val="5AC1724A"/>
    <w:multiLevelType w:val="hybridMultilevel"/>
    <w:tmpl w:val="9C7E1B9E"/>
    <w:lvl w:ilvl="0" w:tplc="040C0001">
      <w:start w:val="1"/>
      <w:numFmt w:val="bullet"/>
      <w:lvlText w:val=""/>
      <w:lvlJc w:val="left"/>
      <w:pPr>
        <w:ind w:left="780" w:hanging="360"/>
      </w:pPr>
      <w:rPr>
        <w:rFonts w:ascii="Symbol" w:hAnsi="Symbol" w:hint="default"/>
      </w:rPr>
    </w:lvl>
    <w:lvl w:ilvl="1" w:tplc="040C0003" w:tentative="1">
      <w:start w:val="1"/>
      <w:numFmt w:val="bullet"/>
      <w:lvlText w:val="o"/>
      <w:lvlJc w:val="left"/>
      <w:pPr>
        <w:ind w:left="1500" w:hanging="360"/>
      </w:pPr>
      <w:rPr>
        <w:rFonts w:ascii="Courier New" w:hAnsi="Courier New" w:cs="Courier New" w:hint="default"/>
      </w:rPr>
    </w:lvl>
    <w:lvl w:ilvl="2" w:tplc="040C0005" w:tentative="1">
      <w:start w:val="1"/>
      <w:numFmt w:val="bullet"/>
      <w:lvlText w:val=""/>
      <w:lvlJc w:val="left"/>
      <w:pPr>
        <w:ind w:left="2220" w:hanging="360"/>
      </w:pPr>
      <w:rPr>
        <w:rFonts w:ascii="Wingdings" w:hAnsi="Wingdings" w:hint="default"/>
      </w:rPr>
    </w:lvl>
    <w:lvl w:ilvl="3" w:tplc="040C0001" w:tentative="1">
      <w:start w:val="1"/>
      <w:numFmt w:val="bullet"/>
      <w:lvlText w:val=""/>
      <w:lvlJc w:val="left"/>
      <w:pPr>
        <w:ind w:left="2940" w:hanging="360"/>
      </w:pPr>
      <w:rPr>
        <w:rFonts w:ascii="Symbol" w:hAnsi="Symbol" w:hint="default"/>
      </w:rPr>
    </w:lvl>
    <w:lvl w:ilvl="4" w:tplc="040C0003" w:tentative="1">
      <w:start w:val="1"/>
      <w:numFmt w:val="bullet"/>
      <w:lvlText w:val="o"/>
      <w:lvlJc w:val="left"/>
      <w:pPr>
        <w:ind w:left="3660" w:hanging="360"/>
      </w:pPr>
      <w:rPr>
        <w:rFonts w:ascii="Courier New" w:hAnsi="Courier New" w:cs="Courier New" w:hint="default"/>
      </w:rPr>
    </w:lvl>
    <w:lvl w:ilvl="5" w:tplc="040C0005" w:tentative="1">
      <w:start w:val="1"/>
      <w:numFmt w:val="bullet"/>
      <w:lvlText w:val=""/>
      <w:lvlJc w:val="left"/>
      <w:pPr>
        <w:ind w:left="4380" w:hanging="360"/>
      </w:pPr>
      <w:rPr>
        <w:rFonts w:ascii="Wingdings" w:hAnsi="Wingdings" w:hint="default"/>
      </w:rPr>
    </w:lvl>
    <w:lvl w:ilvl="6" w:tplc="040C0001" w:tentative="1">
      <w:start w:val="1"/>
      <w:numFmt w:val="bullet"/>
      <w:lvlText w:val=""/>
      <w:lvlJc w:val="left"/>
      <w:pPr>
        <w:ind w:left="5100" w:hanging="360"/>
      </w:pPr>
      <w:rPr>
        <w:rFonts w:ascii="Symbol" w:hAnsi="Symbol" w:hint="default"/>
      </w:rPr>
    </w:lvl>
    <w:lvl w:ilvl="7" w:tplc="040C0003" w:tentative="1">
      <w:start w:val="1"/>
      <w:numFmt w:val="bullet"/>
      <w:lvlText w:val="o"/>
      <w:lvlJc w:val="left"/>
      <w:pPr>
        <w:ind w:left="5820" w:hanging="360"/>
      </w:pPr>
      <w:rPr>
        <w:rFonts w:ascii="Courier New" w:hAnsi="Courier New" w:cs="Courier New" w:hint="default"/>
      </w:rPr>
    </w:lvl>
    <w:lvl w:ilvl="8" w:tplc="040C0005" w:tentative="1">
      <w:start w:val="1"/>
      <w:numFmt w:val="bullet"/>
      <w:lvlText w:val=""/>
      <w:lvlJc w:val="left"/>
      <w:pPr>
        <w:ind w:left="6540" w:hanging="360"/>
      </w:pPr>
      <w:rPr>
        <w:rFonts w:ascii="Wingdings" w:hAnsi="Wingdings" w:hint="default"/>
      </w:rPr>
    </w:lvl>
  </w:abstractNum>
  <w:abstractNum w:abstractNumId="12" w15:restartNumberingAfterBreak="0">
    <w:nsid w:val="6EE64287"/>
    <w:multiLevelType w:val="hybridMultilevel"/>
    <w:tmpl w:val="73806060"/>
    <w:lvl w:ilvl="0" w:tplc="D6CCDDAA">
      <w:start w:val="1"/>
      <w:numFmt w:val="bullet"/>
      <w:lvlText w:val="-"/>
      <w:lvlJc w:val="left"/>
      <w:pPr>
        <w:ind w:left="720" w:hanging="360"/>
      </w:pPr>
      <w:rPr>
        <w:rFonts w:ascii="Calibri" w:eastAsiaTheme="minorHAnsi" w:hAnsi="Calibri" w:cs="Calibr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3" w15:restartNumberingAfterBreak="0">
    <w:nsid w:val="744D0EB6"/>
    <w:multiLevelType w:val="hybridMultilevel"/>
    <w:tmpl w:val="6F463B2A"/>
    <w:lvl w:ilvl="0" w:tplc="080C000F">
      <w:start w:val="1"/>
      <w:numFmt w:val="decimal"/>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4" w15:restartNumberingAfterBreak="0">
    <w:nsid w:val="75407A45"/>
    <w:multiLevelType w:val="hybridMultilevel"/>
    <w:tmpl w:val="DDFA5B9E"/>
    <w:lvl w:ilvl="0" w:tplc="9C46C054">
      <w:start w:val="1"/>
      <w:numFmt w:val="bullet"/>
      <w:lvlText w:val=""/>
      <w:lvlJc w:val="left"/>
      <w:pPr>
        <w:ind w:left="720" w:hanging="360"/>
      </w:pPr>
      <w:rPr>
        <w:rFonts w:ascii="Wingdings" w:eastAsiaTheme="minorHAnsi" w:hAnsi="Wingdings"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78E65546"/>
    <w:multiLevelType w:val="hybridMultilevel"/>
    <w:tmpl w:val="B742D6FA"/>
    <w:lvl w:ilvl="0" w:tplc="080C000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7A444A51"/>
    <w:multiLevelType w:val="hybridMultilevel"/>
    <w:tmpl w:val="85E8BDBA"/>
    <w:lvl w:ilvl="0" w:tplc="0EBA7928">
      <w:numFmt w:val="bullet"/>
      <w:lvlText w:val="-"/>
      <w:lvlJc w:val="left"/>
      <w:pPr>
        <w:ind w:left="720" w:hanging="360"/>
      </w:pPr>
      <w:rPr>
        <w:rFonts w:ascii="Calibri" w:eastAsia="+mj-ea" w:hAnsi="Calibri" w:cs="Calibri" w:hint="default"/>
        <w:b/>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16cid:durableId="953563762">
    <w:abstractNumId w:val="5"/>
  </w:num>
  <w:num w:numId="2" w16cid:durableId="1857424348">
    <w:abstractNumId w:val="5"/>
  </w:num>
  <w:num w:numId="3" w16cid:durableId="459953597">
    <w:abstractNumId w:val="5"/>
  </w:num>
  <w:num w:numId="4" w16cid:durableId="723875619">
    <w:abstractNumId w:val="5"/>
  </w:num>
  <w:num w:numId="5" w16cid:durableId="1330132355">
    <w:abstractNumId w:val="5"/>
  </w:num>
  <w:num w:numId="6" w16cid:durableId="1707676610">
    <w:abstractNumId w:val="5"/>
  </w:num>
  <w:num w:numId="7" w16cid:durableId="1489008560">
    <w:abstractNumId w:val="5"/>
  </w:num>
  <w:num w:numId="8" w16cid:durableId="481190762">
    <w:abstractNumId w:val="5"/>
  </w:num>
  <w:num w:numId="9" w16cid:durableId="1304971796">
    <w:abstractNumId w:val="5"/>
  </w:num>
  <w:num w:numId="10" w16cid:durableId="1333724977">
    <w:abstractNumId w:val="15"/>
  </w:num>
  <w:num w:numId="11" w16cid:durableId="950210556">
    <w:abstractNumId w:val="3"/>
  </w:num>
  <w:num w:numId="12" w16cid:durableId="1658803620">
    <w:abstractNumId w:val="13"/>
  </w:num>
  <w:num w:numId="13" w16cid:durableId="1075469257">
    <w:abstractNumId w:val="12"/>
  </w:num>
  <w:num w:numId="14" w16cid:durableId="893851371">
    <w:abstractNumId w:val="10"/>
  </w:num>
  <w:num w:numId="15" w16cid:durableId="1378895136">
    <w:abstractNumId w:val="4"/>
  </w:num>
  <w:num w:numId="16" w16cid:durableId="1503008871">
    <w:abstractNumId w:val="0"/>
  </w:num>
  <w:num w:numId="17" w16cid:durableId="865025943">
    <w:abstractNumId w:val="6"/>
  </w:num>
  <w:num w:numId="18" w16cid:durableId="1368793752">
    <w:abstractNumId w:val="9"/>
  </w:num>
  <w:num w:numId="19" w16cid:durableId="781994326">
    <w:abstractNumId w:val="6"/>
    <w:lvlOverride w:ilvl="0">
      <w:startOverride w:val="1"/>
    </w:lvlOverride>
  </w:num>
  <w:num w:numId="20" w16cid:durableId="1469937046">
    <w:abstractNumId w:val="6"/>
    <w:lvlOverride w:ilvl="0">
      <w:startOverride w:val="1"/>
    </w:lvlOverride>
  </w:num>
  <w:num w:numId="21" w16cid:durableId="1597712199">
    <w:abstractNumId w:val="6"/>
    <w:lvlOverride w:ilvl="0">
      <w:startOverride w:val="1"/>
    </w:lvlOverride>
  </w:num>
  <w:num w:numId="22" w16cid:durableId="1345520407">
    <w:abstractNumId w:val="6"/>
    <w:lvlOverride w:ilvl="0">
      <w:startOverride w:val="1"/>
    </w:lvlOverride>
  </w:num>
  <w:num w:numId="23" w16cid:durableId="631908046">
    <w:abstractNumId w:val="6"/>
    <w:lvlOverride w:ilvl="0">
      <w:startOverride w:val="1"/>
    </w:lvlOverride>
  </w:num>
  <w:num w:numId="24" w16cid:durableId="846595623">
    <w:abstractNumId w:val="7"/>
  </w:num>
  <w:num w:numId="25" w16cid:durableId="309795439">
    <w:abstractNumId w:val="6"/>
  </w:num>
  <w:num w:numId="26" w16cid:durableId="1326131331">
    <w:abstractNumId w:val="6"/>
  </w:num>
  <w:num w:numId="27" w16cid:durableId="2142113694">
    <w:abstractNumId w:val="1"/>
  </w:num>
  <w:num w:numId="28" w16cid:durableId="1960913964">
    <w:abstractNumId w:val="14"/>
  </w:num>
  <w:num w:numId="29" w16cid:durableId="531302656">
    <w:abstractNumId w:val="16"/>
  </w:num>
  <w:num w:numId="30" w16cid:durableId="506943899">
    <w:abstractNumId w:val="11"/>
  </w:num>
  <w:num w:numId="31" w16cid:durableId="661544057">
    <w:abstractNumId w:val="8"/>
  </w:num>
  <w:num w:numId="32" w16cid:durableId="1863087031">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00"/>
  <w:proofState w:spelling="clean" w:grammar="clean"/>
  <w:attachedTemplate r:id="rId1"/>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53F0"/>
    <w:rsid w:val="0000234C"/>
    <w:rsid w:val="000203FB"/>
    <w:rsid w:val="000411FF"/>
    <w:rsid w:val="0005701D"/>
    <w:rsid w:val="00082E6C"/>
    <w:rsid w:val="00094EC5"/>
    <w:rsid w:val="0009616C"/>
    <w:rsid w:val="000A4106"/>
    <w:rsid w:val="000B30D4"/>
    <w:rsid w:val="000E7013"/>
    <w:rsid w:val="000F0973"/>
    <w:rsid w:val="000F51B9"/>
    <w:rsid w:val="001055D7"/>
    <w:rsid w:val="00114859"/>
    <w:rsid w:val="001246A4"/>
    <w:rsid w:val="001379B4"/>
    <w:rsid w:val="00137BB8"/>
    <w:rsid w:val="00143C58"/>
    <w:rsid w:val="001526F9"/>
    <w:rsid w:val="00155516"/>
    <w:rsid w:val="00163A83"/>
    <w:rsid w:val="00175771"/>
    <w:rsid w:val="0018221C"/>
    <w:rsid w:val="00182915"/>
    <w:rsid w:val="001973BD"/>
    <w:rsid w:val="001B30FC"/>
    <w:rsid w:val="001B3B89"/>
    <w:rsid w:val="001D3A79"/>
    <w:rsid w:val="001E2DC1"/>
    <w:rsid w:val="001E5CC4"/>
    <w:rsid w:val="001F3538"/>
    <w:rsid w:val="001F57FF"/>
    <w:rsid w:val="001F7699"/>
    <w:rsid w:val="0020390E"/>
    <w:rsid w:val="00213CBE"/>
    <w:rsid w:val="002304D7"/>
    <w:rsid w:val="00241AD4"/>
    <w:rsid w:val="0024352A"/>
    <w:rsid w:val="00267B9B"/>
    <w:rsid w:val="0027102D"/>
    <w:rsid w:val="00280443"/>
    <w:rsid w:val="00290AE9"/>
    <w:rsid w:val="002A2C76"/>
    <w:rsid w:val="002C233A"/>
    <w:rsid w:val="002E34AB"/>
    <w:rsid w:val="002F6625"/>
    <w:rsid w:val="00301987"/>
    <w:rsid w:val="003452B7"/>
    <w:rsid w:val="00355E82"/>
    <w:rsid w:val="00362E54"/>
    <w:rsid w:val="003764F6"/>
    <w:rsid w:val="003A5A9B"/>
    <w:rsid w:val="003B063A"/>
    <w:rsid w:val="003B3475"/>
    <w:rsid w:val="003C6E74"/>
    <w:rsid w:val="003C7EC0"/>
    <w:rsid w:val="003D256E"/>
    <w:rsid w:val="003D7498"/>
    <w:rsid w:val="003E0475"/>
    <w:rsid w:val="003E4218"/>
    <w:rsid w:val="003F2685"/>
    <w:rsid w:val="00413C7D"/>
    <w:rsid w:val="00446EC0"/>
    <w:rsid w:val="004574C9"/>
    <w:rsid w:val="0046418A"/>
    <w:rsid w:val="004646F7"/>
    <w:rsid w:val="004722FA"/>
    <w:rsid w:val="00474B8A"/>
    <w:rsid w:val="00481C83"/>
    <w:rsid w:val="00492582"/>
    <w:rsid w:val="0049663A"/>
    <w:rsid w:val="0049741D"/>
    <w:rsid w:val="004B09B8"/>
    <w:rsid w:val="004B2B73"/>
    <w:rsid w:val="004B78D6"/>
    <w:rsid w:val="004D3C76"/>
    <w:rsid w:val="004E1B1A"/>
    <w:rsid w:val="00502F6B"/>
    <w:rsid w:val="0050726E"/>
    <w:rsid w:val="00511C08"/>
    <w:rsid w:val="005260B5"/>
    <w:rsid w:val="0053300B"/>
    <w:rsid w:val="0053320C"/>
    <w:rsid w:val="0053397D"/>
    <w:rsid w:val="0054088B"/>
    <w:rsid w:val="0054600D"/>
    <w:rsid w:val="00553E46"/>
    <w:rsid w:val="005607C7"/>
    <w:rsid w:val="00563EE6"/>
    <w:rsid w:val="00570660"/>
    <w:rsid w:val="00594AD0"/>
    <w:rsid w:val="005B5445"/>
    <w:rsid w:val="005D49CE"/>
    <w:rsid w:val="005E0B67"/>
    <w:rsid w:val="005F4177"/>
    <w:rsid w:val="0062114C"/>
    <w:rsid w:val="00626F3D"/>
    <w:rsid w:val="00635233"/>
    <w:rsid w:val="00636617"/>
    <w:rsid w:val="006433B8"/>
    <w:rsid w:val="006457EF"/>
    <w:rsid w:val="00645E4A"/>
    <w:rsid w:val="006538BF"/>
    <w:rsid w:val="00654872"/>
    <w:rsid w:val="0066155E"/>
    <w:rsid w:val="00665842"/>
    <w:rsid w:val="00677F02"/>
    <w:rsid w:val="00683810"/>
    <w:rsid w:val="00685A8D"/>
    <w:rsid w:val="006866D3"/>
    <w:rsid w:val="006928BE"/>
    <w:rsid w:val="006963DC"/>
    <w:rsid w:val="006B1D9E"/>
    <w:rsid w:val="006C288C"/>
    <w:rsid w:val="006C4806"/>
    <w:rsid w:val="006C7489"/>
    <w:rsid w:val="0070375A"/>
    <w:rsid w:val="00714480"/>
    <w:rsid w:val="0072117C"/>
    <w:rsid w:val="00776126"/>
    <w:rsid w:val="00780C6E"/>
    <w:rsid w:val="007901EA"/>
    <w:rsid w:val="00796B15"/>
    <w:rsid w:val="007A0E99"/>
    <w:rsid w:val="007A3696"/>
    <w:rsid w:val="007B5B96"/>
    <w:rsid w:val="007C759F"/>
    <w:rsid w:val="007C7D7D"/>
    <w:rsid w:val="007D2B13"/>
    <w:rsid w:val="007F0A4E"/>
    <w:rsid w:val="008013E6"/>
    <w:rsid w:val="00803C11"/>
    <w:rsid w:val="00817257"/>
    <w:rsid w:val="0082264C"/>
    <w:rsid w:val="00834368"/>
    <w:rsid w:val="00867ECB"/>
    <w:rsid w:val="0087344A"/>
    <w:rsid w:val="008846F5"/>
    <w:rsid w:val="00885F1F"/>
    <w:rsid w:val="0089453B"/>
    <w:rsid w:val="0089467D"/>
    <w:rsid w:val="008A2374"/>
    <w:rsid w:val="008A6099"/>
    <w:rsid w:val="008D2608"/>
    <w:rsid w:val="008E3D6C"/>
    <w:rsid w:val="0091076D"/>
    <w:rsid w:val="00914B70"/>
    <w:rsid w:val="0092274B"/>
    <w:rsid w:val="00924E7B"/>
    <w:rsid w:val="00944B08"/>
    <w:rsid w:val="00944C5E"/>
    <w:rsid w:val="00951B50"/>
    <w:rsid w:val="009532C7"/>
    <w:rsid w:val="00955C06"/>
    <w:rsid w:val="00971BD0"/>
    <w:rsid w:val="009817EB"/>
    <w:rsid w:val="0098283D"/>
    <w:rsid w:val="00983EB7"/>
    <w:rsid w:val="009C38A8"/>
    <w:rsid w:val="009E1253"/>
    <w:rsid w:val="009E4ABB"/>
    <w:rsid w:val="00A053F0"/>
    <w:rsid w:val="00A0612A"/>
    <w:rsid w:val="00A07E67"/>
    <w:rsid w:val="00A20352"/>
    <w:rsid w:val="00A2609C"/>
    <w:rsid w:val="00A36BA7"/>
    <w:rsid w:val="00A4714F"/>
    <w:rsid w:val="00A70A3D"/>
    <w:rsid w:val="00A72A81"/>
    <w:rsid w:val="00A803F2"/>
    <w:rsid w:val="00AA0471"/>
    <w:rsid w:val="00AA0A75"/>
    <w:rsid w:val="00AA0F6F"/>
    <w:rsid w:val="00AA22B6"/>
    <w:rsid w:val="00AA330F"/>
    <w:rsid w:val="00AB3439"/>
    <w:rsid w:val="00AC5C75"/>
    <w:rsid w:val="00AD24ED"/>
    <w:rsid w:val="00AD6EE0"/>
    <w:rsid w:val="00AF103A"/>
    <w:rsid w:val="00B05BAA"/>
    <w:rsid w:val="00B23A85"/>
    <w:rsid w:val="00B279C8"/>
    <w:rsid w:val="00B36389"/>
    <w:rsid w:val="00B62955"/>
    <w:rsid w:val="00B714D6"/>
    <w:rsid w:val="00B76668"/>
    <w:rsid w:val="00B8016B"/>
    <w:rsid w:val="00B90A51"/>
    <w:rsid w:val="00B928BD"/>
    <w:rsid w:val="00B95459"/>
    <w:rsid w:val="00BA708C"/>
    <w:rsid w:val="00BB277B"/>
    <w:rsid w:val="00BD4C34"/>
    <w:rsid w:val="00BE2702"/>
    <w:rsid w:val="00BE7707"/>
    <w:rsid w:val="00C117BB"/>
    <w:rsid w:val="00C34E46"/>
    <w:rsid w:val="00C66CD9"/>
    <w:rsid w:val="00C9473E"/>
    <w:rsid w:val="00C96A68"/>
    <w:rsid w:val="00CD0E6A"/>
    <w:rsid w:val="00CD438C"/>
    <w:rsid w:val="00CF46F0"/>
    <w:rsid w:val="00CF6105"/>
    <w:rsid w:val="00D10E5B"/>
    <w:rsid w:val="00D15D93"/>
    <w:rsid w:val="00D24910"/>
    <w:rsid w:val="00D458AF"/>
    <w:rsid w:val="00D6134A"/>
    <w:rsid w:val="00D70069"/>
    <w:rsid w:val="00D73B48"/>
    <w:rsid w:val="00D741D0"/>
    <w:rsid w:val="00D74BA0"/>
    <w:rsid w:val="00D81368"/>
    <w:rsid w:val="00D923DA"/>
    <w:rsid w:val="00D94788"/>
    <w:rsid w:val="00DB43CF"/>
    <w:rsid w:val="00DC073B"/>
    <w:rsid w:val="00DC42C7"/>
    <w:rsid w:val="00DD4422"/>
    <w:rsid w:val="00DD70DB"/>
    <w:rsid w:val="00DE4142"/>
    <w:rsid w:val="00DE67D9"/>
    <w:rsid w:val="00DF0ADB"/>
    <w:rsid w:val="00DF225D"/>
    <w:rsid w:val="00E4574E"/>
    <w:rsid w:val="00E564C3"/>
    <w:rsid w:val="00E87BC2"/>
    <w:rsid w:val="00E96253"/>
    <w:rsid w:val="00EA091F"/>
    <w:rsid w:val="00ED0EFA"/>
    <w:rsid w:val="00ED5C6B"/>
    <w:rsid w:val="00F01C09"/>
    <w:rsid w:val="00F06095"/>
    <w:rsid w:val="00F36220"/>
    <w:rsid w:val="00F40689"/>
    <w:rsid w:val="00F416A4"/>
    <w:rsid w:val="00F41A01"/>
    <w:rsid w:val="00F67562"/>
    <w:rsid w:val="00F70106"/>
    <w:rsid w:val="00F74229"/>
    <w:rsid w:val="00F82499"/>
    <w:rsid w:val="00F863F7"/>
    <w:rsid w:val="00FB3757"/>
    <w:rsid w:val="00FB729B"/>
    <w:rsid w:val="00FE53EA"/>
    <w:rsid w:val="00FE7EC8"/>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43B996"/>
  <w15:chartTrackingRefBased/>
  <w15:docId w15:val="{C6E56D9A-CE76-4ADE-AF6E-C232BC39C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fr-B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E4218"/>
    <w:pPr>
      <w:spacing w:after="40"/>
    </w:pPr>
    <w:rPr>
      <w:color w:val="000000"/>
      <w:sz w:val="24"/>
    </w:rPr>
  </w:style>
  <w:style w:type="paragraph" w:styleId="Titre1">
    <w:name w:val="heading 1"/>
    <w:basedOn w:val="Normal"/>
    <w:next w:val="Normal"/>
    <w:link w:val="Titre1Car"/>
    <w:uiPriority w:val="9"/>
    <w:qFormat/>
    <w:rsid w:val="00A0612A"/>
    <w:pPr>
      <w:keepNext/>
      <w:keepLines/>
      <w:spacing w:before="240" w:after="0"/>
      <w:jc w:val="center"/>
      <w:outlineLvl w:val="0"/>
    </w:pPr>
    <w:rPr>
      <w:rFonts w:asciiTheme="majorHAnsi" w:eastAsiaTheme="majorEastAsia" w:hAnsiTheme="majorHAnsi" w:cstheme="majorBidi"/>
      <w:b/>
      <w:noProof/>
      <w:color w:val="auto"/>
      <w:sz w:val="34"/>
      <w:szCs w:val="34"/>
    </w:rPr>
  </w:style>
  <w:style w:type="paragraph" w:styleId="Titre2">
    <w:name w:val="heading 2"/>
    <w:basedOn w:val="Normal"/>
    <w:next w:val="Normal"/>
    <w:link w:val="Titre2Car"/>
    <w:uiPriority w:val="9"/>
    <w:unhideWhenUsed/>
    <w:qFormat/>
    <w:rsid w:val="00635233"/>
    <w:pPr>
      <w:keepNext/>
      <w:keepLines/>
      <w:numPr>
        <w:numId w:val="24"/>
      </w:numPr>
      <w:tabs>
        <w:tab w:val="left" w:pos="8080"/>
      </w:tabs>
      <w:spacing w:before="40" w:after="0"/>
      <w:outlineLvl w:val="1"/>
    </w:pPr>
    <w:rPr>
      <w:rFonts w:asciiTheme="majorHAnsi" w:eastAsiaTheme="majorEastAsia" w:hAnsiTheme="majorHAnsi" w:cstheme="majorBidi"/>
      <w:b/>
      <w:color w:val="0A00BE"/>
      <w:sz w:val="26"/>
      <w:szCs w:val="26"/>
    </w:rPr>
  </w:style>
  <w:style w:type="paragraph" w:styleId="Titre3">
    <w:name w:val="heading 3"/>
    <w:basedOn w:val="Normal"/>
    <w:next w:val="Normal"/>
    <w:link w:val="Titre3Car"/>
    <w:uiPriority w:val="9"/>
    <w:unhideWhenUsed/>
    <w:qFormat/>
    <w:rsid w:val="006C4806"/>
    <w:pPr>
      <w:keepNext/>
      <w:keepLines/>
      <w:numPr>
        <w:numId w:val="17"/>
      </w:numPr>
      <w:spacing w:before="40" w:after="0"/>
      <w:outlineLvl w:val="2"/>
    </w:pPr>
    <w:rPr>
      <w:rFonts w:asciiTheme="majorHAnsi" w:eastAsiaTheme="majorEastAsia" w:hAnsiTheme="majorHAnsi" w:cstheme="minorHAnsi"/>
      <w:b/>
      <w:i/>
      <w:color w:val="auto"/>
      <w:sz w:val="22"/>
    </w:rPr>
  </w:style>
  <w:style w:type="paragraph" w:styleId="Titre4">
    <w:name w:val="heading 4"/>
    <w:basedOn w:val="Normal"/>
    <w:next w:val="Normal"/>
    <w:link w:val="Titre4Car"/>
    <w:uiPriority w:val="9"/>
    <w:unhideWhenUsed/>
    <w:qFormat/>
    <w:rsid w:val="00213CBE"/>
    <w:pPr>
      <w:keepNext/>
      <w:keepLines/>
      <w:spacing w:before="40" w:after="0"/>
      <w:outlineLvl w:val="3"/>
    </w:pPr>
    <w:rPr>
      <w:rFonts w:asciiTheme="majorHAnsi" w:eastAsiaTheme="majorEastAsia" w:hAnsiTheme="majorHAnsi" w:cstheme="majorBidi"/>
      <w:i/>
      <w:iCs/>
      <w:color w:val="0A00BE"/>
    </w:rPr>
  </w:style>
  <w:style w:type="paragraph" w:styleId="Titre5">
    <w:name w:val="heading 5"/>
    <w:basedOn w:val="Normal"/>
    <w:next w:val="Normal"/>
    <w:link w:val="Titre5Car"/>
    <w:uiPriority w:val="9"/>
    <w:unhideWhenUsed/>
    <w:qFormat/>
    <w:rsid w:val="00213CBE"/>
    <w:pPr>
      <w:keepNext/>
      <w:keepLines/>
      <w:spacing w:before="40" w:after="0"/>
      <w:outlineLvl w:val="4"/>
    </w:pPr>
    <w:rPr>
      <w:rFonts w:asciiTheme="majorHAnsi" w:eastAsiaTheme="majorEastAsia" w:hAnsiTheme="majorHAnsi" w:cstheme="majorBidi"/>
      <w:color w:val="0A00BE"/>
    </w:rPr>
  </w:style>
  <w:style w:type="paragraph" w:styleId="Titre6">
    <w:name w:val="heading 6"/>
    <w:basedOn w:val="Normal"/>
    <w:next w:val="Normal"/>
    <w:link w:val="Titre6Car"/>
    <w:uiPriority w:val="9"/>
    <w:unhideWhenUsed/>
    <w:rsid w:val="00213CBE"/>
    <w:pPr>
      <w:keepNext/>
      <w:keepLines/>
      <w:spacing w:before="40" w:after="0"/>
      <w:outlineLvl w:val="5"/>
    </w:pPr>
    <w:rPr>
      <w:rFonts w:asciiTheme="majorHAnsi" w:eastAsiaTheme="majorEastAsia" w:hAnsiTheme="majorHAnsi" w:cstheme="majorBidi"/>
      <w:color w:val="0A00BE"/>
    </w:rPr>
  </w:style>
  <w:style w:type="paragraph" w:styleId="Titre7">
    <w:name w:val="heading 7"/>
    <w:basedOn w:val="Normal"/>
    <w:next w:val="Normal"/>
    <w:link w:val="Titre7Car"/>
    <w:uiPriority w:val="9"/>
    <w:semiHidden/>
    <w:unhideWhenUsed/>
    <w:rsid w:val="00ED5C6B"/>
    <w:pPr>
      <w:keepNext/>
      <w:keepLines/>
      <w:numPr>
        <w:ilvl w:val="6"/>
        <w:numId w:val="9"/>
      </w:numPr>
      <w:spacing w:before="40" w:after="0"/>
      <w:outlineLvl w:val="6"/>
    </w:pPr>
    <w:rPr>
      <w:rFonts w:asciiTheme="majorHAnsi" w:eastAsiaTheme="majorEastAsia" w:hAnsiTheme="majorHAnsi" w:cstheme="majorBidi"/>
      <w:i/>
      <w:iCs/>
      <w:color w:val="04005E" w:themeColor="accent1" w:themeShade="7F"/>
    </w:rPr>
  </w:style>
  <w:style w:type="paragraph" w:styleId="Titre8">
    <w:name w:val="heading 8"/>
    <w:basedOn w:val="Normal"/>
    <w:next w:val="Normal"/>
    <w:link w:val="Titre8Car"/>
    <w:uiPriority w:val="9"/>
    <w:semiHidden/>
    <w:unhideWhenUsed/>
    <w:qFormat/>
    <w:rsid w:val="00ED5C6B"/>
    <w:pPr>
      <w:keepNext/>
      <w:keepLines/>
      <w:numPr>
        <w:ilvl w:val="7"/>
        <w:numId w:val="9"/>
      </w:numPr>
      <w:spacing w:before="40" w:after="0"/>
      <w:outlineLvl w:val="7"/>
    </w:pPr>
    <w:rPr>
      <w:rFonts w:asciiTheme="majorHAnsi" w:eastAsiaTheme="majorEastAsia" w:hAnsiTheme="majorHAnsi" w:cstheme="majorBidi"/>
      <w:color w:val="2451BE" w:themeColor="text1" w:themeTint="D8"/>
      <w:sz w:val="21"/>
      <w:szCs w:val="21"/>
    </w:rPr>
  </w:style>
  <w:style w:type="paragraph" w:styleId="Titre9">
    <w:name w:val="heading 9"/>
    <w:basedOn w:val="Normal"/>
    <w:next w:val="Normal"/>
    <w:link w:val="Titre9Car"/>
    <w:uiPriority w:val="9"/>
    <w:semiHidden/>
    <w:unhideWhenUsed/>
    <w:qFormat/>
    <w:rsid w:val="00ED5C6B"/>
    <w:pPr>
      <w:keepNext/>
      <w:keepLines/>
      <w:numPr>
        <w:ilvl w:val="8"/>
        <w:numId w:val="1"/>
      </w:numPr>
      <w:spacing w:before="40" w:after="0"/>
      <w:outlineLvl w:val="8"/>
    </w:pPr>
    <w:rPr>
      <w:rFonts w:asciiTheme="majorHAnsi" w:eastAsiaTheme="majorEastAsia" w:hAnsiTheme="majorHAnsi" w:cstheme="majorBidi"/>
      <w:i/>
      <w:iCs/>
      <w:color w:val="2451BE" w:themeColor="text1" w:themeTint="D8"/>
      <w:sz w:val="21"/>
      <w:szCs w:val="21"/>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uiPriority w:val="99"/>
    <w:unhideWhenUsed/>
    <w:rsid w:val="00FB3757"/>
    <w:pPr>
      <w:tabs>
        <w:tab w:val="center" w:pos="4536"/>
        <w:tab w:val="right" w:pos="9072"/>
      </w:tabs>
      <w:spacing w:after="0" w:line="240" w:lineRule="auto"/>
    </w:pPr>
  </w:style>
  <w:style w:type="character" w:customStyle="1" w:styleId="En-tteCar">
    <w:name w:val="En-tête Car"/>
    <w:basedOn w:val="Policepardfaut"/>
    <w:link w:val="En-tte"/>
    <w:uiPriority w:val="99"/>
    <w:rsid w:val="00FB3757"/>
  </w:style>
  <w:style w:type="paragraph" w:styleId="Pieddepage">
    <w:name w:val="footer"/>
    <w:basedOn w:val="Normal"/>
    <w:link w:val="PieddepageCar"/>
    <w:uiPriority w:val="99"/>
    <w:unhideWhenUsed/>
    <w:rsid w:val="00DD4422"/>
    <w:pPr>
      <w:tabs>
        <w:tab w:val="center" w:pos="4536"/>
        <w:tab w:val="right" w:pos="9072"/>
      </w:tabs>
      <w:spacing w:after="0" w:line="240" w:lineRule="auto"/>
    </w:pPr>
    <w:rPr>
      <w:color w:val="auto"/>
    </w:rPr>
  </w:style>
  <w:style w:type="character" w:customStyle="1" w:styleId="PieddepageCar">
    <w:name w:val="Pied de page Car"/>
    <w:basedOn w:val="Policepardfaut"/>
    <w:link w:val="Pieddepage"/>
    <w:uiPriority w:val="99"/>
    <w:rsid w:val="00DD4422"/>
    <w:rPr>
      <w:sz w:val="24"/>
    </w:rPr>
  </w:style>
  <w:style w:type="paragraph" w:styleId="Textedebulles">
    <w:name w:val="Balloon Text"/>
    <w:basedOn w:val="Normal"/>
    <w:link w:val="TextedebullesCar"/>
    <w:uiPriority w:val="99"/>
    <w:semiHidden/>
    <w:unhideWhenUsed/>
    <w:rsid w:val="00E4574E"/>
    <w:pPr>
      <w:spacing w:after="0" w:line="240" w:lineRule="auto"/>
    </w:pPr>
    <w:rPr>
      <w:rFonts w:ascii="Segoe UI" w:hAnsi="Segoe UI" w:cs="Segoe UI"/>
      <w:sz w:val="18"/>
      <w:szCs w:val="18"/>
    </w:rPr>
  </w:style>
  <w:style w:type="character" w:customStyle="1" w:styleId="TextedebullesCar">
    <w:name w:val="Texte de bulles Car"/>
    <w:basedOn w:val="Policepardfaut"/>
    <w:link w:val="Textedebulles"/>
    <w:uiPriority w:val="99"/>
    <w:semiHidden/>
    <w:rsid w:val="00E4574E"/>
    <w:rPr>
      <w:rFonts w:ascii="Segoe UI" w:hAnsi="Segoe UI" w:cs="Segoe UI"/>
      <w:sz w:val="18"/>
      <w:szCs w:val="18"/>
    </w:rPr>
  </w:style>
  <w:style w:type="paragraph" w:styleId="Sansinterligne">
    <w:name w:val="No Spacing"/>
    <w:uiPriority w:val="1"/>
    <w:qFormat/>
    <w:rsid w:val="00ED5C6B"/>
    <w:pPr>
      <w:spacing w:after="0" w:line="240" w:lineRule="auto"/>
    </w:pPr>
  </w:style>
  <w:style w:type="character" w:customStyle="1" w:styleId="Titre1Car">
    <w:name w:val="Titre 1 Car"/>
    <w:basedOn w:val="Policepardfaut"/>
    <w:link w:val="Titre1"/>
    <w:uiPriority w:val="9"/>
    <w:rsid w:val="00A0612A"/>
    <w:rPr>
      <w:rFonts w:asciiTheme="majorHAnsi" w:eastAsiaTheme="majorEastAsia" w:hAnsiTheme="majorHAnsi" w:cstheme="majorBidi"/>
      <w:b/>
      <w:noProof/>
      <w:sz w:val="34"/>
      <w:szCs w:val="34"/>
    </w:rPr>
  </w:style>
  <w:style w:type="character" w:customStyle="1" w:styleId="Titre2Car">
    <w:name w:val="Titre 2 Car"/>
    <w:basedOn w:val="Policepardfaut"/>
    <w:link w:val="Titre2"/>
    <w:uiPriority w:val="9"/>
    <w:rsid w:val="00635233"/>
    <w:rPr>
      <w:rFonts w:asciiTheme="majorHAnsi" w:eastAsiaTheme="majorEastAsia" w:hAnsiTheme="majorHAnsi" w:cstheme="majorBidi"/>
      <w:b/>
      <w:color w:val="0A00BE"/>
      <w:sz w:val="26"/>
      <w:szCs w:val="26"/>
    </w:rPr>
  </w:style>
  <w:style w:type="character" w:customStyle="1" w:styleId="Titre3Car">
    <w:name w:val="Titre 3 Car"/>
    <w:basedOn w:val="Policepardfaut"/>
    <w:link w:val="Titre3"/>
    <w:uiPriority w:val="9"/>
    <w:rsid w:val="006C4806"/>
    <w:rPr>
      <w:rFonts w:asciiTheme="majorHAnsi" w:eastAsiaTheme="majorEastAsia" w:hAnsiTheme="majorHAnsi" w:cstheme="minorHAnsi"/>
      <w:b/>
      <w:i/>
    </w:rPr>
  </w:style>
  <w:style w:type="character" w:customStyle="1" w:styleId="Titre4Car">
    <w:name w:val="Titre 4 Car"/>
    <w:basedOn w:val="Policepardfaut"/>
    <w:link w:val="Titre4"/>
    <w:uiPriority w:val="9"/>
    <w:rsid w:val="00213CBE"/>
    <w:rPr>
      <w:rFonts w:asciiTheme="majorHAnsi" w:eastAsiaTheme="majorEastAsia" w:hAnsiTheme="majorHAnsi" w:cstheme="majorBidi"/>
      <w:i/>
      <w:iCs/>
      <w:color w:val="0A00BE"/>
    </w:rPr>
  </w:style>
  <w:style w:type="character" w:customStyle="1" w:styleId="Titre5Car">
    <w:name w:val="Titre 5 Car"/>
    <w:basedOn w:val="Policepardfaut"/>
    <w:link w:val="Titre5"/>
    <w:uiPriority w:val="9"/>
    <w:rsid w:val="00213CBE"/>
    <w:rPr>
      <w:rFonts w:asciiTheme="majorHAnsi" w:eastAsiaTheme="majorEastAsia" w:hAnsiTheme="majorHAnsi" w:cstheme="majorBidi"/>
      <w:color w:val="0A00BE"/>
    </w:rPr>
  </w:style>
  <w:style w:type="character" w:customStyle="1" w:styleId="Titre6Car">
    <w:name w:val="Titre 6 Car"/>
    <w:basedOn w:val="Policepardfaut"/>
    <w:link w:val="Titre6"/>
    <w:uiPriority w:val="9"/>
    <w:rsid w:val="00213CBE"/>
    <w:rPr>
      <w:rFonts w:asciiTheme="majorHAnsi" w:eastAsiaTheme="majorEastAsia" w:hAnsiTheme="majorHAnsi" w:cstheme="majorBidi"/>
      <w:color w:val="0A00BE"/>
    </w:rPr>
  </w:style>
  <w:style w:type="character" w:customStyle="1" w:styleId="Titre7Car">
    <w:name w:val="Titre 7 Car"/>
    <w:basedOn w:val="Policepardfaut"/>
    <w:link w:val="Titre7"/>
    <w:uiPriority w:val="9"/>
    <w:semiHidden/>
    <w:rsid w:val="00ED5C6B"/>
    <w:rPr>
      <w:rFonts w:asciiTheme="majorHAnsi" w:eastAsiaTheme="majorEastAsia" w:hAnsiTheme="majorHAnsi" w:cstheme="majorBidi"/>
      <w:i/>
      <w:iCs/>
      <w:color w:val="04005E" w:themeColor="accent1" w:themeShade="7F"/>
    </w:rPr>
  </w:style>
  <w:style w:type="character" w:customStyle="1" w:styleId="Titre8Car">
    <w:name w:val="Titre 8 Car"/>
    <w:basedOn w:val="Policepardfaut"/>
    <w:link w:val="Titre8"/>
    <w:uiPriority w:val="9"/>
    <w:semiHidden/>
    <w:rsid w:val="00ED5C6B"/>
    <w:rPr>
      <w:rFonts w:asciiTheme="majorHAnsi" w:eastAsiaTheme="majorEastAsia" w:hAnsiTheme="majorHAnsi" w:cstheme="majorBidi"/>
      <w:color w:val="2451BE" w:themeColor="text1" w:themeTint="D8"/>
      <w:sz w:val="21"/>
      <w:szCs w:val="21"/>
    </w:rPr>
  </w:style>
  <w:style w:type="character" w:customStyle="1" w:styleId="Titre9Car">
    <w:name w:val="Titre 9 Car"/>
    <w:basedOn w:val="Policepardfaut"/>
    <w:link w:val="Titre9"/>
    <w:uiPriority w:val="9"/>
    <w:semiHidden/>
    <w:rsid w:val="00ED5C6B"/>
    <w:rPr>
      <w:rFonts w:asciiTheme="majorHAnsi" w:eastAsiaTheme="majorEastAsia" w:hAnsiTheme="majorHAnsi" w:cstheme="majorBidi"/>
      <w:i/>
      <w:iCs/>
      <w:color w:val="2451BE" w:themeColor="text1" w:themeTint="D8"/>
      <w:sz w:val="21"/>
      <w:szCs w:val="21"/>
    </w:rPr>
  </w:style>
  <w:style w:type="paragraph" w:styleId="Titre">
    <w:name w:val="Title"/>
    <w:basedOn w:val="Normal"/>
    <w:next w:val="Normal"/>
    <w:link w:val="TitreCar"/>
    <w:uiPriority w:val="10"/>
    <w:qFormat/>
    <w:rsid w:val="00213CBE"/>
    <w:pPr>
      <w:spacing w:after="0" w:line="240" w:lineRule="auto"/>
      <w:contextualSpacing/>
    </w:pPr>
    <w:rPr>
      <w:rFonts w:asciiTheme="majorHAnsi" w:eastAsiaTheme="majorEastAsia" w:hAnsiTheme="majorHAnsi" w:cstheme="majorBidi"/>
      <w:b/>
      <w:noProof/>
      <w:color w:val="0A00BE"/>
      <w:spacing w:val="-10"/>
      <w:kern w:val="28"/>
      <w:sz w:val="48"/>
      <w:szCs w:val="56"/>
    </w:rPr>
  </w:style>
  <w:style w:type="character" w:customStyle="1" w:styleId="TitreCar">
    <w:name w:val="Titre Car"/>
    <w:basedOn w:val="Policepardfaut"/>
    <w:link w:val="Titre"/>
    <w:uiPriority w:val="10"/>
    <w:rsid w:val="00213CBE"/>
    <w:rPr>
      <w:rFonts w:asciiTheme="majorHAnsi" w:eastAsiaTheme="majorEastAsia" w:hAnsiTheme="majorHAnsi" w:cstheme="majorBidi"/>
      <w:b/>
      <w:noProof/>
      <w:color w:val="0A00BE"/>
      <w:spacing w:val="-10"/>
      <w:kern w:val="28"/>
      <w:sz w:val="48"/>
      <w:szCs w:val="56"/>
    </w:rPr>
  </w:style>
  <w:style w:type="character" w:styleId="Accentuation">
    <w:name w:val="Emphasis"/>
    <w:basedOn w:val="Policepardfaut"/>
    <w:uiPriority w:val="20"/>
    <w:qFormat/>
    <w:rsid w:val="00DF225D"/>
    <w:rPr>
      <w:i/>
      <w:iCs/>
      <w:color w:val="E31837"/>
    </w:rPr>
  </w:style>
  <w:style w:type="paragraph" w:styleId="Paragraphedeliste">
    <w:name w:val="List Paragraph"/>
    <w:basedOn w:val="Normal"/>
    <w:uiPriority w:val="34"/>
    <w:qFormat/>
    <w:rsid w:val="00ED5C6B"/>
    <w:pPr>
      <w:ind w:left="720"/>
      <w:contextualSpacing/>
    </w:pPr>
  </w:style>
  <w:style w:type="character" w:styleId="Rfrenceintense">
    <w:name w:val="Intense Reference"/>
    <w:basedOn w:val="Policepardfaut"/>
    <w:uiPriority w:val="32"/>
    <w:qFormat/>
    <w:rsid w:val="00DF225D"/>
    <w:rPr>
      <w:b/>
      <w:bCs/>
      <w:smallCaps/>
      <w:color w:val="E31837"/>
      <w:spacing w:val="5"/>
    </w:rPr>
  </w:style>
  <w:style w:type="character" w:styleId="Accentuationintense">
    <w:name w:val="Intense Emphasis"/>
    <w:basedOn w:val="Policepardfaut"/>
    <w:uiPriority w:val="21"/>
    <w:qFormat/>
    <w:rsid w:val="00DF225D"/>
    <w:rPr>
      <w:i/>
      <w:iCs/>
      <w:color w:val="1C3F94"/>
    </w:rPr>
  </w:style>
  <w:style w:type="paragraph" w:styleId="Citationintense">
    <w:name w:val="Intense Quote"/>
    <w:basedOn w:val="Normal"/>
    <w:next w:val="Normal"/>
    <w:link w:val="CitationintenseCar"/>
    <w:uiPriority w:val="30"/>
    <w:qFormat/>
    <w:rsid w:val="00DF225D"/>
    <w:pPr>
      <w:pBdr>
        <w:top w:val="single" w:sz="4" w:space="10" w:color="0A00BE" w:themeColor="accent1"/>
        <w:bottom w:val="single" w:sz="4" w:space="10" w:color="0A00BE" w:themeColor="accent1"/>
      </w:pBdr>
      <w:spacing w:before="360" w:after="360"/>
      <w:ind w:left="864" w:right="864"/>
      <w:jc w:val="center"/>
    </w:pPr>
    <w:rPr>
      <w:i/>
      <w:iCs/>
      <w:color w:val="1C3F94"/>
    </w:rPr>
  </w:style>
  <w:style w:type="character" w:customStyle="1" w:styleId="CitationintenseCar">
    <w:name w:val="Citation intense Car"/>
    <w:basedOn w:val="Policepardfaut"/>
    <w:link w:val="Citationintense"/>
    <w:uiPriority w:val="30"/>
    <w:rsid w:val="00DF225D"/>
    <w:rPr>
      <w:i/>
      <w:iCs/>
      <w:color w:val="1C3F94"/>
    </w:rPr>
  </w:style>
  <w:style w:type="character" w:styleId="Lienhypertexte">
    <w:name w:val="Hyperlink"/>
    <w:basedOn w:val="Policepardfaut"/>
    <w:uiPriority w:val="99"/>
    <w:unhideWhenUsed/>
    <w:rsid w:val="00DD70DB"/>
    <w:rPr>
      <w:color w:val="483FFF" w:themeColor="accent1" w:themeTint="99"/>
      <w:u w:val="single"/>
    </w:rPr>
  </w:style>
  <w:style w:type="table" w:styleId="Grilledutableau">
    <w:name w:val="Table Grid"/>
    <w:basedOn w:val="TableauNormal"/>
    <w:uiPriority w:val="39"/>
    <w:rsid w:val="009E4AB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lledetableauclaire">
    <w:name w:val="Grid Table Light"/>
    <w:basedOn w:val="TableauNormal"/>
    <w:uiPriority w:val="40"/>
    <w:rsid w:val="00F06095"/>
    <w:pPr>
      <w:spacing w:after="0" w:line="240" w:lineRule="auto"/>
    </w:pPr>
    <w:tblPr>
      <w:tblBorders>
        <w:top w:val="single" w:sz="4" w:space="0" w:color="3F6CD9" w:themeColor="background1" w:themeShade="BF"/>
        <w:left w:val="single" w:sz="4" w:space="0" w:color="3F6CD9" w:themeColor="background1" w:themeShade="BF"/>
        <w:bottom w:val="single" w:sz="4" w:space="0" w:color="3F6CD9" w:themeColor="background1" w:themeShade="BF"/>
        <w:right w:val="single" w:sz="4" w:space="0" w:color="3F6CD9" w:themeColor="background1" w:themeShade="BF"/>
        <w:insideH w:val="single" w:sz="4" w:space="0" w:color="3F6CD9" w:themeColor="background1" w:themeShade="BF"/>
        <w:insideV w:val="single" w:sz="4" w:space="0" w:color="3F6CD9" w:themeColor="background1" w:themeShade="BF"/>
      </w:tblBorders>
    </w:tblPr>
  </w:style>
  <w:style w:type="character" w:styleId="Marquedecommentaire">
    <w:name w:val="annotation reference"/>
    <w:basedOn w:val="Policepardfaut"/>
    <w:uiPriority w:val="99"/>
    <w:semiHidden/>
    <w:unhideWhenUsed/>
    <w:rsid w:val="003E4218"/>
    <w:rPr>
      <w:sz w:val="16"/>
      <w:szCs w:val="16"/>
    </w:rPr>
  </w:style>
  <w:style w:type="paragraph" w:styleId="Commentaire">
    <w:name w:val="annotation text"/>
    <w:basedOn w:val="Normal"/>
    <w:link w:val="CommentaireCar"/>
    <w:uiPriority w:val="99"/>
    <w:unhideWhenUsed/>
    <w:rsid w:val="003E4218"/>
    <w:pPr>
      <w:spacing w:after="0" w:line="240" w:lineRule="auto"/>
    </w:pPr>
    <w:rPr>
      <w:color w:val="auto"/>
      <w:sz w:val="20"/>
      <w:szCs w:val="20"/>
    </w:rPr>
  </w:style>
  <w:style w:type="character" w:customStyle="1" w:styleId="CommentaireCar">
    <w:name w:val="Commentaire Car"/>
    <w:basedOn w:val="Policepardfaut"/>
    <w:link w:val="Commentaire"/>
    <w:uiPriority w:val="99"/>
    <w:rsid w:val="003E4218"/>
    <w:rPr>
      <w:sz w:val="20"/>
      <w:szCs w:val="20"/>
    </w:rPr>
  </w:style>
  <w:style w:type="paragraph" w:styleId="Rvision">
    <w:name w:val="Revision"/>
    <w:hidden/>
    <w:uiPriority w:val="99"/>
    <w:semiHidden/>
    <w:rsid w:val="001E2DC1"/>
    <w:pPr>
      <w:spacing w:after="0" w:line="240" w:lineRule="auto"/>
    </w:pPr>
    <w:rPr>
      <w:color w:val="000000"/>
      <w:sz w:val="24"/>
    </w:rPr>
  </w:style>
  <w:style w:type="paragraph" w:styleId="Objetducommentaire">
    <w:name w:val="annotation subject"/>
    <w:basedOn w:val="Commentaire"/>
    <w:next w:val="Commentaire"/>
    <w:link w:val="ObjetducommentaireCar"/>
    <w:uiPriority w:val="99"/>
    <w:semiHidden/>
    <w:unhideWhenUsed/>
    <w:rsid w:val="001E2DC1"/>
    <w:pPr>
      <w:spacing w:after="40"/>
    </w:pPr>
    <w:rPr>
      <w:b/>
      <w:bCs/>
      <w:color w:val="000000"/>
    </w:rPr>
  </w:style>
  <w:style w:type="character" w:customStyle="1" w:styleId="ObjetducommentaireCar">
    <w:name w:val="Objet du commentaire Car"/>
    <w:basedOn w:val="CommentaireCar"/>
    <w:link w:val="Objetducommentaire"/>
    <w:uiPriority w:val="99"/>
    <w:semiHidden/>
    <w:rsid w:val="001E2DC1"/>
    <w:rPr>
      <w:b/>
      <w:bCs/>
      <w:color w:val="000000"/>
      <w:sz w:val="20"/>
      <w:szCs w:val="20"/>
    </w:rPr>
  </w:style>
  <w:style w:type="paragraph" w:styleId="NormalWeb">
    <w:name w:val="Normal (Web)"/>
    <w:basedOn w:val="Normal"/>
    <w:uiPriority w:val="99"/>
    <w:semiHidden/>
    <w:unhideWhenUsed/>
    <w:rsid w:val="00241AD4"/>
    <w:pPr>
      <w:spacing w:before="100" w:beforeAutospacing="1" w:after="100" w:afterAutospacing="1" w:line="240" w:lineRule="auto"/>
    </w:pPr>
    <w:rPr>
      <w:rFonts w:ascii="Times New Roman" w:eastAsia="Times New Roman" w:hAnsi="Times New Roman" w:cs="Times New Roman"/>
      <w:color w:val="auto"/>
      <w:szCs w:val="24"/>
      <w:lang w:eastAsia="fr-FR"/>
    </w:rPr>
  </w:style>
  <w:style w:type="character" w:styleId="Lienhypertextesuivivisit">
    <w:name w:val="FollowedHyperlink"/>
    <w:basedOn w:val="Policepardfaut"/>
    <w:uiPriority w:val="99"/>
    <w:semiHidden/>
    <w:unhideWhenUsed/>
    <w:rsid w:val="007B5B96"/>
    <w:rPr>
      <w:color w:val="954F72" w:themeColor="followedHyperlink"/>
      <w:u w:val="single"/>
    </w:rPr>
  </w:style>
  <w:style w:type="character" w:styleId="Mentionnonrsolue">
    <w:name w:val="Unresolved Mention"/>
    <w:basedOn w:val="Policepardfaut"/>
    <w:uiPriority w:val="99"/>
    <w:semiHidden/>
    <w:unhideWhenUsed/>
    <w:rsid w:val="007B5B96"/>
    <w:rPr>
      <w:color w:val="605E5C"/>
      <w:shd w:val="clear" w:color="auto" w:fill="E1DFDD"/>
    </w:rPr>
  </w:style>
  <w:style w:type="character" w:styleId="Numrodepage">
    <w:name w:val="page number"/>
    <w:basedOn w:val="Policepardfaut"/>
    <w:uiPriority w:val="99"/>
    <w:semiHidden/>
    <w:unhideWhenUsed/>
    <w:rsid w:val="0054600D"/>
  </w:style>
  <w:style w:type="character" w:styleId="lev">
    <w:name w:val="Strong"/>
    <w:basedOn w:val="Policepardfaut"/>
    <w:uiPriority w:val="22"/>
    <w:qFormat/>
    <w:rsid w:val="00AF103A"/>
    <w:rPr>
      <w:b/>
      <w:bCs/>
    </w:rPr>
  </w:style>
  <w:style w:type="character" w:customStyle="1" w:styleId="apple-converted-space">
    <w:name w:val="apple-converted-space"/>
    <w:basedOn w:val="Policepardfaut"/>
    <w:rsid w:val="00AF103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0583247">
      <w:bodyDiv w:val="1"/>
      <w:marLeft w:val="0"/>
      <w:marRight w:val="0"/>
      <w:marTop w:val="0"/>
      <w:marBottom w:val="0"/>
      <w:divBdr>
        <w:top w:val="none" w:sz="0" w:space="0" w:color="auto"/>
        <w:left w:val="none" w:sz="0" w:space="0" w:color="auto"/>
        <w:bottom w:val="none" w:sz="0" w:space="0" w:color="auto"/>
        <w:right w:val="none" w:sz="0" w:space="0" w:color="auto"/>
      </w:divBdr>
    </w:div>
    <w:div w:id="584414659">
      <w:bodyDiv w:val="1"/>
      <w:marLeft w:val="0"/>
      <w:marRight w:val="0"/>
      <w:marTop w:val="0"/>
      <w:marBottom w:val="0"/>
      <w:divBdr>
        <w:top w:val="none" w:sz="0" w:space="0" w:color="auto"/>
        <w:left w:val="none" w:sz="0" w:space="0" w:color="auto"/>
        <w:bottom w:val="none" w:sz="0" w:space="0" w:color="auto"/>
        <w:right w:val="none" w:sz="0" w:space="0" w:color="auto"/>
      </w:divBdr>
    </w:div>
    <w:div w:id="900679181">
      <w:bodyDiv w:val="1"/>
      <w:marLeft w:val="0"/>
      <w:marRight w:val="0"/>
      <w:marTop w:val="0"/>
      <w:marBottom w:val="0"/>
      <w:divBdr>
        <w:top w:val="none" w:sz="0" w:space="0" w:color="auto"/>
        <w:left w:val="none" w:sz="0" w:space="0" w:color="auto"/>
        <w:bottom w:val="none" w:sz="0" w:space="0" w:color="auto"/>
        <w:right w:val="none" w:sz="0" w:space="0" w:color="auto"/>
      </w:divBdr>
    </w:div>
    <w:div w:id="1100030026">
      <w:bodyDiv w:val="1"/>
      <w:marLeft w:val="0"/>
      <w:marRight w:val="0"/>
      <w:marTop w:val="0"/>
      <w:marBottom w:val="0"/>
      <w:divBdr>
        <w:top w:val="none" w:sz="0" w:space="0" w:color="auto"/>
        <w:left w:val="none" w:sz="0" w:space="0" w:color="auto"/>
        <w:bottom w:val="none" w:sz="0" w:space="0" w:color="auto"/>
        <w:right w:val="none" w:sz="0" w:space="0" w:color="auto"/>
      </w:divBdr>
    </w:div>
    <w:div w:id="1843473294">
      <w:bodyDiv w:val="1"/>
      <w:marLeft w:val="0"/>
      <w:marRight w:val="0"/>
      <w:marTop w:val="0"/>
      <w:marBottom w:val="0"/>
      <w:divBdr>
        <w:top w:val="none" w:sz="0" w:space="0" w:color="auto"/>
        <w:left w:val="none" w:sz="0" w:space="0" w:color="auto"/>
        <w:bottom w:val="none" w:sz="0" w:space="0" w:color="auto"/>
        <w:right w:val="none" w:sz="0" w:space="0" w:color="auto"/>
      </w:divBdr>
    </w:div>
    <w:div w:id="1921715489">
      <w:bodyDiv w:val="1"/>
      <w:marLeft w:val="0"/>
      <w:marRight w:val="0"/>
      <w:marTop w:val="0"/>
      <w:marBottom w:val="0"/>
      <w:divBdr>
        <w:top w:val="none" w:sz="0" w:space="0" w:color="auto"/>
        <w:left w:val="none" w:sz="0" w:space="0" w:color="auto"/>
        <w:bottom w:val="none" w:sz="0" w:space="0" w:color="auto"/>
        <w:right w:val="none" w:sz="0" w:space="0" w:color="auto"/>
      </w:divBdr>
    </w:div>
    <w:div w:id="1976331464">
      <w:bodyDiv w:val="1"/>
      <w:marLeft w:val="0"/>
      <w:marRight w:val="0"/>
      <w:marTop w:val="0"/>
      <w:marBottom w:val="0"/>
      <w:divBdr>
        <w:top w:val="none" w:sz="0" w:space="0" w:color="auto"/>
        <w:left w:val="none" w:sz="0" w:space="0" w:color="auto"/>
        <w:bottom w:val="none" w:sz="0" w:space="0" w:color="auto"/>
        <w:right w:val="none" w:sz="0" w:space="0" w:color="auto"/>
      </w:divBdr>
    </w:div>
    <w:div w:id="20791340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cracs@cbai.be" TargetMode="External"/><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erousseau\Downloads\Direction%20d'administration%20de%20l'Action%20sociale,%20de%20la%20sant&#233;,%20de%20la%20coh&#233;sion%20sociale%20et%20de%20l'enfance%20MAJ.dotx" TargetMode="External"/></Relationships>
</file>

<file path=word/theme/theme1.xml><?xml version="1.0" encoding="utf-8"?>
<a:theme xmlns:a="http://schemas.openxmlformats.org/drawingml/2006/main" name="Thème Office">
  <a:themeElements>
    <a:clrScheme name="palette Cocof">
      <a:dk1>
        <a:srgbClr val="1C3F94"/>
      </a:dk1>
      <a:lt1>
        <a:srgbClr val="8EA9E9"/>
      </a:lt1>
      <a:dk2>
        <a:srgbClr val="44546A"/>
      </a:dk2>
      <a:lt2>
        <a:srgbClr val="C4C6C8"/>
      </a:lt2>
      <a:accent1>
        <a:srgbClr val="0A00BE"/>
      </a:accent1>
      <a:accent2>
        <a:srgbClr val="C00000"/>
      </a:accent2>
      <a:accent3>
        <a:srgbClr val="C4C6C8"/>
      </a:accent3>
      <a:accent4>
        <a:srgbClr val="FCEE25"/>
      </a:accent4>
      <a:accent5>
        <a:srgbClr val="6699FF"/>
      </a:accent5>
      <a:accent6>
        <a:srgbClr val="931B1B"/>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3c8adb6-3622-4d41-a02f-49e3f1a99858" xsi:nil="true"/>
    <lcf76f155ced4ddcb4097134ff3c332f xmlns="fde0f8c2-5b38-43e6-9b75-4c8d5d4e7436">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E852AA6B1CD5494BB1154FD8CE60EABD" ma:contentTypeVersion="16" ma:contentTypeDescription="Crée un document." ma:contentTypeScope="" ma:versionID="9ab17ce38c31829f04a4bd50c40276c0">
  <xsd:schema xmlns:xsd="http://www.w3.org/2001/XMLSchema" xmlns:xs="http://www.w3.org/2001/XMLSchema" xmlns:p="http://schemas.microsoft.com/office/2006/metadata/properties" xmlns:ns2="fde0f8c2-5b38-43e6-9b75-4c8d5d4e7436" xmlns:ns3="f3c8adb6-3622-4d41-a02f-49e3f1a99858" targetNamespace="http://schemas.microsoft.com/office/2006/metadata/properties" ma:root="true" ma:fieldsID="57d39033aaaf8f3b1013e38f6846b4e6" ns2:_="" ns3:_="">
    <xsd:import namespace="fde0f8c2-5b38-43e6-9b75-4c8d5d4e7436"/>
    <xsd:import namespace="f3c8adb6-3622-4d41-a02f-49e3f1a99858"/>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e0f8c2-5b38-43e6-9b75-4c8d5d4e74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Length (seconds)" ma:internalName="MediaLengthInSeconds" ma:readOnly="true">
      <xsd:simpleType>
        <xsd:restriction base="dms:Unknown"/>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Balises d’images" ma:readOnly="false" ma:fieldId="{5cf76f15-5ced-4ddc-b409-7134ff3c332f}" ma:taxonomyMulti="true" ma:sspId="33017c1c-8121-4850-b8c6-20700954af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3c8adb6-3622-4d41-a02f-49e3f1a99858" elementFormDefault="qualified">
    <xsd:import namespace="http://schemas.microsoft.com/office/2006/documentManagement/types"/>
    <xsd:import namespace="http://schemas.microsoft.com/office/infopath/2007/PartnerControls"/>
    <xsd:element name="SharedWithUsers" ma:index="11"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Partagé avec détails" ma:internalName="SharedWithDetails" ma:readOnly="true">
      <xsd:simpleType>
        <xsd:restriction base="dms:Note">
          <xsd:maxLength value="255"/>
        </xsd:restriction>
      </xsd:simpleType>
    </xsd:element>
    <xsd:element name="TaxCatchAll" ma:index="22" nillable="true" ma:displayName="Taxonomy Catch All Column" ma:hidden="true" ma:list="{9556d980-f6fe-47fc-88ff-33d9c718c609}" ma:internalName="TaxCatchAll" ma:showField="CatchAllData" ma:web="f3c8adb6-3622-4d41-a02f-49e3f1a998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FF81DB-E7DD-4890-A439-FB514F6706C1}">
  <ds:schemaRefs>
    <ds:schemaRef ds:uri="http://schemas.microsoft.com/office/2006/metadata/properties"/>
    <ds:schemaRef ds:uri="http://schemas.microsoft.com/office/infopath/2007/PartnerControls"/>
    <ds:schemaRef ds:uri="f3c8adb6-3622-4d41-a02f-49e3f1a99858"/>
    <ds:schemaRef ds:uri="fde0f8c2-5b38-43e6-9b75-4c8d5d4e7436"/>
  </ds:schemaRefs>
</ds:datastoreItem>
</file>

<file path=customXml/itemProps2.xml><?xml version="1.0" encoding="utf-8"?>
<ds:datastoreItem xmlns:ds="http://schemas.openxmlformats.org/officeDocument/2006/customXml" ds:itemID="{9605CDF8-799F-4600-B9C7-85EE570A5235}">
  <ds:schemaRefs>
    <ds:schemaRef ds:uri="http://schemas.openxmlformats.org/officeDocument/2006/bibliography"/>
  </ds:schemaRefs>
</ds:datastoreItem>
</file>

<file path=customXml/itemProps3.xml><?xml version="1.0" encoding="utf-8"?>
<ds:datastoreItem xmlns:ds="http://schemas.openxmlformats.org/officeDocument/2006/customXml" ds:itemID="{3DC40B06-CBE0-4F29-AAF7-56247C9E6D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e0f8c2-5b38-43e6-9b75-4c8d5d4e7436"/>
    <ds:schemaRef ds:uri="f3c8adb6-3622-4d41-a02f-49e3f1a998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CF3E825-F662-4344-A63E-B27EA63A47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C:\Users\erousseau\Downloads\Direction d'administration de l'Action sociale, de la santé, de la cohésion sociale et de l'enfance MAJ.dotx</Template>
  <TotalTime>1</TotalTime>
  <Pages>6</Pages>
  <Words>1055</Words>
  <Characters>5803</Characters>
  <Application>Microsoft Office Word</Application>
  <DocSecurity>0</DocSecurity>
  <Lines>48</Lines>
  <Paragraphs>13</Paragraphs>
  <ScaleCrop>false</ScaleCrop>
  <HeadingPairs>
    <vt:vector size="2" baseType="variant">
      <vt:variant>
        <vt:lpstr>Titre</vt:lpstr>
      </vt:variant>
      <vt:variant>
        <vt:i4>1</vt:i4>
      </vt:variant>
    </vt:vector>
  </HeadingPairs>
  <TitlesOfParts>
    <vt:vector size="1" baseType="lpstr">
      <vt:lpstr/>
    </vt:vector>
  </TitlesOfParts>
  <Company>Commission Communautaire Française</Company>
  <LinksUpToDate>false</LinksUpToDate>
  <CharactersWithSpaces>6845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Emilie ROUSSEAU</dc:creator>
  <cp:keywords/>
  <dc:description/>
  <cp:lastModifiedBy>Microsoft Office User</cp:lastModifiedBy>
  <cp:revision>2</cp:revision>
  <cp:lastPrinted>2024-06-12T11:37:00Z</cp:lastPrinted>
  <dcterms:created xsi:type="dcterms:W3CDTF">2025-09-26T12:30:00Z</dcterms:created>
  <dcterms:modified xsi:type="dcterms:W3CDTF">2025-09-26T12:30:00Z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0x010100E852AA6B1CD5494BB1154FD8CE60EABD</vt:lpwstr>
  </property>
</Properties>
</file>