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56" r:id="rId2"/>
    <p:sldId id="466" r:id="rId3"/>
    <p:sldId id="475" r:id="rId4"/>
    <p:sldId id="467" r:id="rId5"/>
    <p:sldId id="469" r:id="rId6"/>
    <p:sldId id="476" r:id="rId7"/>
    <p:sldId id="509" r:id="rId8"/>
    <p:sldId id="471" r:id="rId9"/>
    <p:sldId id="502" r:id="rId10"/>
    <p:sldId id="472" r:id="rId11"/>
    <p:sldId id="479" r:id="rId12"/>
    <p:sldId id="503" r:id="rId13"/>
    <p:sldId id="504" r:id="rId14"/>
    <p:sldId id="505" r:id="rId15"/>
    <p:sldId id="506" r:id="rId16"/>
    <p:sldId id="507" r:id="rId17"/>
    <p:sldId id="468" r:id="rId18"/>
    <p:sldId id="510" r:id="rId19"/>
    <p:sldId id="474" r:id="rId20"/>
    <p:sldId id="508" r:id="rId21"/>
    <p:sldId id="485" r:id="rId22"/>
    <p:sldId id="3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C412763-FD4E-E949-AF58-61C9538F78AB}">
          <p14:sldIdLst>
            <p14:sldId id="256"/>
            <p14:sldId id="466"/>
            <p14:sldId id="475"/>
            <p14:sldId id="467"/>
            <p14:sldId id="469"/>
            <p14:sldId id="476"/>
            <p14:sldId id="509"/>
            <p14:sldId id="471"/>
            <p14:sldId id="502"/>
            <p14:sldId id="472"/>
            <p14:sldId id="479"/>
            <p14:sldId id="503"/>
            <p14:sldId id="504"/>
            <p14:sldId id="505"/>
            <p14:sldId id="506"/>
            <p14:sldId id="507"/>
            <p14:sldId id="468"/>
            <p14:sldId id="510"/>
            <p14:sldId id="474"/>
            <p14:sldId id="508"/>
            <p14:sldId id="485"/>
            <p14:sldId id="386"/>
          </p14:sldIdLst>
        </p14:section>
      </p14:sectionLst>
    </p:ext>
    <p:ext uri="{EFAFB233-063F-42B5-8137-9DF3F51BA10A}">
      <p15:sldGuideLst xmlns:p15="http://schemas.microsoft.com/office/powerpoint/2012/main">
        <p15:guide id="1" orient="horz" pos="686"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extLst>
      <p:ext uri="{19B8F6BF-5375-455C-9EA6-DF929625EA0E}">
        <p15:presenceInfo xmlns:p15="http://schemas.microsoft.com/office/powerpoint/2012/main" userId="Microsoft Office User" providerId="None"/>
      </p:ext>
    </p:extLst>
  </p:cmAuthor>
  <p:cmAuthor id="2" name="Beatriz CBAI" initials="CBAI" lastIdx="1" clrIdx="1">
    <p:extLst>
      <p:ext uri="{19B8F6BF-5375-455C-9EA6-DF929625EA0E}">
        <p15:presenceInfo xmlns:p15="http://schemas.microsoft.com/office/powerpoint/2012/main" userId="Beatriz CBAI" providerId="None"/>
      </p:ext>
    </p:extLst>
  </p:cmAuthor>
  <p:cmAuthor id="3" name="Fernanda Flacco" initials="MOU" lastIdx="1" clrIdx="2">
    <p:extLst>
      <p:ext uri="{19B8F6BF-5375-455C-9EA6-DF929625EA0E}">
        <p15:presenceInfo xmlns:p15="http://schemas.microsoft.com/office/powerpoint/2012/main" userId="Fernanda Fla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D2B"/>
    <a:srgbClr val="000000"/>
    <a:srgbClr val="FFFFFF"/>
    <a:srgbClr val="68168E"/>
    <a:srgbClr val="E6411C"/>
    <a:srgbClr val="F81B02"/>
    <a:srgbClr val="D9D9D9"/>
    <a:srgbClr val="AF0202"/>
    <a:srgbClr val="2B5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93" autoAdjust="0"/>
    <p:restoredTop sz="96405"/>
  </p:normalViewPr>
  <p:slideViewPr>
    <p:cSldViewPr snapToGrid="0">
      <p:cViewPr varScale="1">
        <p:scale>
          <a:sx n="127" d="100"/>
          <a:sy n="127" d="100"/>
        </p:scale>
        <p:origin x="1056" y="176"/>
      </p:cViewPr>
      <p:guideLst>
        <p:guide orient="horz" pos="686"/>
        <p:guide pos="374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25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5F1BD-1036-4544-AB9D-44433F7AA238}" type="datetimeFigureOut">
              <a:rPr lang="fr-FR" smtClean="0"/>
              <a:t>06/02/2026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F10D1-B9EA-864B-9BFD-9AB3EE8FA042}" type="slidenum">
              <a:rPr lang="fr-FR" smtClean="0"/>
              <a:t>‹N°›</a:t>
            </a:fld>
            <a:endParaRPr lang="fr-FR"/>
          </a:p>
        </p:txBody>
      </p:sp>
    </p:spTree>
    <p:extLst>
      <p:ext uri="{BB962C8B-B14F-4D97-AF65-F5344CB8AC3E}">
        <p14:creationId xmlns:p14="http://schemas.microsoft.com/office/powerpoint/2010/main" val="6039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a:t>
            </a:fld>
            <a:endParaRPr lang="fr-FR" dirty="0"/>
          </a:p>
        </p:txBody>
      </p:sp>
    </p:spTree>
    <p:extLst>
      <p:ext uri="{BB962C8B-B14F-4D97-AF65-F5344CB8AC3E}">
        <p14:creationId xmlns:p14="http://schemas.microsoft.com/office/powerpoint/2010/main" val="3590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10</a:t>
            </a:fld>
            <a:endParaRPr lang="fr-FR"/>
          </a:p>
        </p:txBody>
      </p:sp>
    </p:spTree>
    <p:extLst>
      <p:ext uri="{BB962C8B-B14F-4D97-AF65-F5344CB8AC3E}">
        <p14:creationId xmlns:p14="http://schemas.microsoft.com/office/powerpoint/2010/main" val="89526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22</a:t>
            </a:fld>
            <a:endParaRPr lang="fr-FR"/>
          </a:p>
        </p:txBody>
      </p:sp>
    </p:spTree>
    <p:extLst>
      <p:ext uri="{BB962C8B-B14F-4D97-AF65-F5344CB8AC3E}">
        <p14:creationId xmlns:p14="http://schemas.microsoft.com/office/powerpoint/2010/main" val="33203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391BE3B-B79F-CC35-C0CF-EBBF795BF2B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 60">
            <a:extLst>
              <a:ext uri="{FF2B5EF4-FFF2-40B4-BE49-F238E27FC236}">
                <a16:creationId xmlns:a16="http://schemas.microsoft.com/office/drawing/2014/main" id="{83FB32C1-5CBC-80BE-B354-CDDA010BB67A}"/>
              </a:ext>
            </a:extLst>
          </p:cNvPr>
          <p:cNvGrpSpPr/>
          <p:nvPr userDrawn="1"/>
        </p:nvGrpSpPr>
        <p:grpSpPr>
          <a:xfrm>
            <a:off x="804672" y="1260088"/>
            <a:ext cx="10588752" cy="4762800"/>
            <a:chOff x="697883" y="1816768"/>
            <a:chExt cx="3674476" cy="3470421"/>
          </a:xfrm>
          <a:solidFill>
            <a:srgbClr val="541D2B">
              <a:alpha val="85098"/>
            </a:srgbClr>
          </a:solidFill>
        </p:grpSpPr>
        <p:sp>
          <p:nvSpPr>
            <p:cNvPr id="18" name="Rectangle 17">
              <a:extLst>
                <a:ext uri="{FF2B5EF4-FFF2-40B4-BE49-F238E27FC236}">
                  <a16:creationId xmlns:a16="http://schemas.microsoft.com/office/drawing/2014/main" id="{EB362BB7-B382-AFE4-4484-CC44CC56EA9E}"/>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0" name="Rectangle 19">
              <a:extLst>
                <a:ext uri="{FF2B5EF4-FFF2-40B4-BE49-F238E27FC236}">
                  <a16:creationId xmlns:a16="http://schemas.microsoft.com/office/drawing/2014/main" id="{D16B6DB9-1138-7F74-06F3-BD0274B2C717}"/>
                </a:ext>
              </a:extLst>
            </p:cNvPr>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9" name="Isosceles Triangle 22">
              <a:extLst>
                <a:ext uri="{FF2B5EF4-FFF2-40B4-BE49-F238E27FC236}">
                  <a16:creationId xmlns:a16="http://schemas.microsoft.com/office/drawing/2014/main" id="{21C06AA9-A3D6-4C5B-9DAE-24937419D1D5}"/>
                </a:ext>
              </a:extLst>
            </p:cNvPr>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28044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21" name="Group 20"/>
          <p:cNvGrpSpPr/>
          <p:nvPr/>
        </p:nvGrpSpPr>
        <p:grpSpPr>
          <a:xfrm>
            <a:off x="800144" y="1699589"/>
            <a:ext cx="3674476" cy="3470421"/>
            <a:chOff x="697883" y="1816768"/>
            <a:chExt cx="3674476" cy="3470421"/>
          </a:xfrm>
          <a:solidFill>
            <a:srgbClr val="E6411C">
              <a:alpha val="90000"/>
            </a:srgbClr>
          </a:solidFill>
        </p:grpSpPr>
        <p:sp>
          <p:nvSpPr>
            <p:cNvPr id="22" name="Rectangle 21"/>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lvl1pPr>
              <a:buClr>
                <a:srgbClr val="541D2B"/>
              </a:buClr>
              <a:defRPr/>
            </a:lvl1pPr>
            <a:lvl2pPr>
              <a:buClr>
                <a:srgbClr val="541D2B"/>
              </a:buClr>
              <a:defRPr/>
            </a:lvl2pPr>
            <a:lvl3pPr>
              <a:buClr>
                <a:srgbClr val="541D2B"/>
              </a:buClr>
              <a:defRPr/>
            </a:lvl3pPr>
            <a:lvl4pPr>
              <a:buClr>
                <a:srgbClr val="541D2B"/>
              </a:buClr>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372923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a:solidFill>
            <a:srgbClr val="E6411C">
              <a:alpha val="90000"/>
            </a:srgbClr>
          </a:solidFill>
        </p:grpSpPr>
        <p:sp>
          <p:nvSpPr>
            <p:cNvPr id="77" name="Rectangle 76"/>
            <p:cNvSpPr/>
            <p:nvPr/>
          </p:nvSpPr>
          <p:spPr>
            <a:xfrm>
              <a:off x="805336" y="1698331"/>
              <a:ext cx="5941540"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2134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71952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chemeClr val="bg1">
            <a:alpha val="90000"/>
          </a:schemeClr>
        </a:solidFill>
        <a:effectLst/>
      </p:bgPr>
    </p:bg>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717174"/>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a:solidFill>
            <a:srgbClr val="E6411C">
              <a:alpha val="0"/>
            </a:srgbClr>
          </a:solidFill>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2847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0FCC1-F670-60A4-0D92-6180584FE000}"/>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547361" y="13917"/>
            <a:ext cx="10332842" cy="975891"/>
          </a:xfrm>
          <a:solidFill>
            <a:srgbClr val="E6411C">
              <a:alpha val="0"/>
            </a:srgbClr>
          </a:solidFill>
        </p:spPr>
        <p:txBody>
          <a:bodyPr>
            <a:noAutofit/>
          </a:bodyPr>
          <a:lstStyle>
            <a:lvl1pPr algn="l">
              <a:defRPr sz="28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804672" y="809261"/>
            <a:ext cx="10872706" cy="5248622"/>
          </a:xfrm>
        </p:spPr>
        <p:txBody>
          <a:bodyPr anchor="ctr"/>
          <a:lstStyle>
            <a:lvl1pPr>
              <a:buClr>
                <a:srgbClr val="E6411C"/>
              </a:buClr>
              <a:defRPr/>
            </a:lvl1pPr>
            <a:lvl2pPr>
              <a:buClr>
                <a:srgbClr val="E6411C"/>
              </a:buClr>
              <a:defRPr/>
            </a:lvl2pPr>
            <a:lvl3pPr>
              <a:buClr>
                <a:srgbClr val="E6411C"/>
              </a:buClr>
              <a:defRPr/>
            </a:lvl3pPr>
            <a:lvl4pPr>
              <a:buClr>
                <a:srgbClr val="E6411C"/>
              </a:buClr>
              <a:defRPr/>
            </a:lvl4pPr>
            <a:lvl5pPr>
              <a:buClr>
                <a:srgbClr val="E6411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Rectangle 10">
            <a:extLst>
              <a:ext uri="{FF2B5EF4-FFF2-40B4-BE49-F238E27FC236}">
                <a16:creationId xmlns:a16="http://schemas.microsoft.com/office/drawing/2014/main" id="{BAC1EF2D-35EF-372B-FE24-D869C9AA5120}"/>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712788" indent="0">
              <a:tabLst/>
            </a:pPr>
            <a:endParaRPr lang="fr-FR" dirty="0"/>
          </a:p>
        </p:txBody>
      </p:sp>
    </p:spTree>
    <p:extLst>
      <p:ext uri="{BB962C8B-B14F-4D97-AF65-F5344CB8AC3E}">
        <p14:creationId xmlns:p14="http://schemas.microsoft.com/office/powerpoint/2010/main" val="18050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72131E-5EA9-C966-6967-E94A921FE902}"/>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216712" y="9143"/>
            <a:ext cx="4487809" cy="975891"/>
          </a:xfrm>
          <a:solidFill>
            <a:srgbClr val="E6411C">
              <a:alpha val="0"/>
            </a:srgbClr>
          </a:solidFill>
        </p:spPr>
        <p:txBody>
          <a:bodyPr>
            <a:noAutofit/>
          </a:bodyPr>
          <a:lstStyle>
            <a:lvl1pPr>
              <a:defRPr sz="30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3313042" y="809261"/>
            <a:ext cx="8364335" cy="5248622"/>
          </a:xfrm>
        </p:spPr>
        <p:txBody>
          <a:bodyPr anchor="ct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ocument 5">
            <a:extLst>
              <a:ext uri="{FF2B5EF4-FFF2-40B4-BE49-F238E27FC236}">
                <a16:creationId xmlns:a16="http://schemas.microsoft.com/office/drawing/2014/main" id="{A71D7AAE-CB7A-0B4A-BE86-F6FE4763CB1B}"/>
              </a:ext>
            </a:extLst>
          </p:cNvPr>
          <p:cNvSpPr/>
          <p:nvPr userDrawn="1"/>
        </p:nvSpPr>
        <p:spPr>
          <a:xfrm>
            <a:off x="0" y="-1"/>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cument 7">
            <a:extLst>
              <a:ext uri="{FF2B5EF4-FFF2-40B4-BE49-F238E27FC236}">
                <a16:creationId xmlns:a16="http://schemas.microsoft.com/office/drawing/2014/main" id="{F67DAD46-706C-36D5-8D35-840AA1E92B88}"/>
              </a:ext>
            </a:extLst>
          </p:cNvPr>
          <p:cNvSpPr/>
          <p:nvPr userDrawn="1"/>
        </p:nvSpPr>
        <p:spPr>
          <a:xfrm rot="10800000">
            <a:off x="-2" y="1618522"/>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677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3851" y="0"/>
            <a:ext cx="12515851" cy="6858000"/>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a:solidFill>
            <a:srgbClr val="E6411C">
              <a:alpha val="90000"/>
            </a:srgbClr>
          </a:solidFill>
        </p:grpSpPr>
        <p:sp>
          <p:nvSpPr>
            <p:cNvPr id="99" name="Rectangle 98"/>
            <p:cNvSpPr/>
            <p:nvPr/>
          </p:nvSpPr>
          <p:spPr>
            <a:xfrm>
              <a:off x="3259545" y="1186483"/>
              <a:ext cx="5657881" cy="71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14368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392114" y="10633"/>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216639" y="2665141"/>
            <a:ext cx="1709540" cy="1845359"/>
            <a:chOff x="697883" y="1816768"/>
            <a:chExt cx="3674476" cy="3470421"/>
          </a:xfrm>
          <a:solidFill>
            <a:srgbClr val="E6411C">
              <a:alpha val="90000"/>
            </a:srgbClr>
          </a:solidFill>
        </p:grpSpPr>
        <p:sp>
          <p:nvSpPr>
            <p:cNvPr id="60" name="Rectangle 59"/>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61938" y="2992130"/>
            <a:ext cx="1636713" cy="1395458"/>
          </a:xfrm>
        </p:spPr>
        <p:txBody>
          <a:bodyPr lIns="91440" tIns="91440" rIns="91440" bIns="91440">
            <a:normAutofit/>
          </a:bodyPr>
          <a:lstStyle>
            <a:lvl1pPr>
              <a:defRPr sz="2500">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2417764" y="803187"/>
            <a:ext cx="8972706" cy="2382651"/>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408238" y="3672162"/>
            <a:ext cx="8982231" cy="2383586"/>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6479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5257" y="0"/>
            <a:ext cx="123455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87633" y="-575732"/>
            <a:ext cx="6063915" cy="2636276"/>
          </a:xfrm>
          <a:noFill/>
        </p:spPr>
        <p:txBody>
          <a:bodyPr lIns="91440" tIns="91440" rIns="91440" bIns="91440"/>
          <a:lstStyle>
            <a:lvl1pPr algn="l">
              <a:defRPr>
                <a:solidFill>
                  <a:schemeClr val="bg1"/>
                </a:solidFill>
              </a:defRPr>
            </a:lvl1pPr>
          </a:lstStyle>
          <a:p>
            <a:r>
              <a:rPr lang="fr-FR"/>
              <a:t>Modifiez le style du titre</a:t>
            </a:r>
            <a:endParaRPr lang="en-US" dirty="0"/>
          </a:p>
        </p:txBody>
      </p:sp>
      <p:sp>
        <p:nvSpPr>
          <p:cNvPr id="5" name="Text Placeholder 4"/>
          <p:cNvSpPr>
            <a:spLocks noGrp="1"/>
          </p:cNvSpPr>
          <p:nvPr>
            <p:ph type="body" sz="quarter" idx="3"/>
          </p:nvPr>
        </p:nvSpPr>
        <p:spPr>
          <a:xfrm>
            <a:off x="490020" y="4111656"/>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90019" y="4797456"/>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11" name="Text Placeholder 4">
            <a:extLst>
              <a:ext uri="{FF2B5EF4-FFF2-40B4-BE49-F238E27FC236}">
                <a16:creationId xmlns:a16="http://schemas.microsoft.com/office/drawing/2014/main" id="{4910505D-183D-1115-5FBF-641BAA6A8AC6}"/>
              </a:ext>
            </a:extLst>
          </p:cNvPr>
          <p:cNvSpPr>
            <a:spLocks noGrp="1"/>
          </p:cNvSpPr>
          <p:nvPr>
            <p:ph type="body" sz="quarter" idx="13"/>
          </p:nvPr>
        </p:nvSpPr>
        <p:spPr>
          <a:xfrm>
            <a:off x="482000" y="1408562"/>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5">
            <a:extLst>
              <a:ext uri="{FF2B5EF4-FFF2-40B4-BE49-F238E27FC236}">
                <a16:creationId xmlns:a16="http://schemas.microsoft.com/office/drawing/2014/main" id="{5A8C2E41-8E9B-3A66-5DF8-7644E3F30330}"/>
              </a:ext>
            </a:extLst>
          </p:cNvPr>
          <p:cNvSpPr>
            <a:spLocks noGrp="1"/>
          </p:cNvSpPr>
          <p:nvPr>
            <p:ph sz="quarter" idx="14"/>
          </p:nvPr>
        </p:nvSpPr>
        <p:spPr>
          <a:xfrm>
            <a:off x="481999" y="2094362"/>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Rectangle 13">
            <a:extLst>
              <a:ext uri="{FF2B5EF4-FFF2-40B4-BE49-F238E27FC236}">
                <a16:creationId xmlns:a16="http://schemas.microsoft.com/office/drawing/2014/main" id="{F1A1E73B-157B-C752-192B-C003C6557A66}"/>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2870" y="63188"/>
            <a:ext cx="122377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90018" y="63187"/>
            <a:ext cx="11431905" cy="681949"/>
          </a:xfrm>
          <a:noFill/>
        </p:spPr>
        <p:txBody>
          <a:bodyPr lIns="91440" tIns="91440" rIns="91440" bIns="91440">
            <a:normAutofit/>
          </a:bodyPr>
          <a:lstStyle>
            <a:lvl1pPr algn="l">
              <a:defRPr sz="28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90019" y="1359499"/>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90019" y="2255789"/>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7" name="Text Placeholder 2">
            <a:extLst>
              <a:ext uri="{FF2B5EF4-FFF2-40B4-BE49-F238E27FC236}">
                <a16:creationId xmlns:a16="http://schemas.microsoft.com/office/drawing/2014/main" id="{6AFB373A-1419-57CF-901E-CA582DEAF8D5}"/>
              </a:ext>
            </a:extLst>
          </p:cNvPr>
          <p:cNvSpPr>
            <a:spLocks noGrp="1"/>
          </p:cNvSpPr>
          <p:nvPr>
            <p:ph type="body" idx="13"/>
          </p:nvPr>
        </p:nvSpPr>
        <p:spPr>
          <a:xfrm>
            <a:off x="490019" y="402754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Content Placeholder 3">
            <a:extLst>
              <a:ext uri="{FF2B5EF4-FFF2-40B4-BE49-F238E27FC236}">
                <a16:creationId xmlns:a16="http://schemas.microsoft.com/office/drawing/2014/main" id="{AD5C557E-91D2-CA39-8F7B-687F63AAD47D}"/>
              </a:ext>
            </a:extLst>
          </p:cNvPr>
          <p:cNvSpPr>
            <a:spLocks noGrp="1"/>
          </p:cNvSpPr>
          <p:nvPr>
            <p:ph sz="half" idx="14"/>
          </p:nvPr>
        </p:nvSpPr>
        <p:spPr>
          <a:xfrm>
            <a:off x="490019" y="492383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2">
            <a:extLst>
              <a:ext uri="{FF2B5EF4-FFF2-40B4-BE49-F238E27FC236}">
                <a16:creationId xmlns:a16="http://schemas.microsoft.com/office/drawing/2014/main" id="{D50D133E-211A-5105-8CAE-16B06A115A34}"/>
              </a:ext>
            </a:extLst>
          </p:cNvPr>
          <p:cNvSpPr>
            <a:spLocks noGrp="1"/>
          </p:cNvSpPr>
          <p:nvPr>
            <p:ph type="body" idx="15"/>
          </p:nvPr>
        </p:nvSpPr>
        <p:spPr>
          <a:xfrm>
            <a:off x="6328381" y="136626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a:extLst>
              <a:ext uri="{FF2B5EF4-FFF2-40B4-BE49-F238E27FC236}">
                <a16:creationId xmlns:a16="http://schemas.microsoft.com/office/drawing/2014/main" id="{676451AA-70C5-134C-78E7-174746858357}"/>
              </a:ext>
            </a:extLst>
          </p:cNvPr>
          <p:cNvSpPr>
            <a:spLocks noGrp="1"/>
          </p:cNvSpPr>
          <p:nvPr>
            <p:ph sz="half" idx="16"/>
          </p:nvPr>
        </p:nvSpPr>
        <p:spPr>
          <a:xfrm>
            <a:off x="6328381" y="226255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2">
            <a:extLst>
              <a:ext uri="{FF2B5EF4-FFF2-40B4-BE49-F238E27FC236}">
                <a16:creationId xmlns:a16="http://schemas.microsoft.com/office/drawing/2014/main" id="{AA4C89B9-68F2-9368-B025-EAE0DF81EDF0}"/>
              </a:ext>
            </a:extLst>
          </p:cNvPr>
          <p:cNvSpPr>
            <a:spLocks noGrp="1"/>
          </p:cNvSpPr>
          <p:nvPr>
            <p:ph type="body" idx="17"/>
          </p:nvPr>
        </p:nvSpPr>
        <p:spPr>
          <a:xfrm>
            <a:off x="6328381" y="4034303"/>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Content Placeholder 3">
            <a:extLst>
              <a:ext uri="{FF2B5EF4-FFF2-40B4-BE49-F238E27FC236}">
                <a16:creationId xmlns:a16="http://schemas.microsoft.com/office/drawing/2014/main" id="{DB7E313C-6FEE-637E-D228-269628AD810B}"/>
              </a:ext>
            </a:extLst>
          </p:cNvPr>
          <p:cNvSpPr>
            <a:spLocks noGrp="1"/>
          </p:cNvSpPr>
          <p:nvPr>
            <p:ph sz="half" idx="18"/>
          </p:nvPr>
        </p:nvSpPr>
        <p:spPr>
          <a:xfrm>
            <a:off x="6328381" y="4930593"/>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Rectangle 15">
            <a:extLst>
              <a:ext uri="{FF2B5EF4-FFF2-40B4-BE49-F238E27FC236}">
                <a16:creationId xmlns:a16="http://schemas.microsoft.com/office/drawing/2014/main" id="{376FDD22-5DEA-88A5-5FB7-70D803381122}"/>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69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alpha val="9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FA4401-2EFA-BD41-5530-6DD7D79408F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 60">
            <a:extLst>
              <a:ext uri="{FF2B5EF4-FFF2-40B4-BE49-F238E27FC236}">
                <a16:creationId xmlns:a16="http://schemas.microsoft.com/office/drawing/2014/main" id="{AEAE4212-0373-D9C1-2674-F9FE6E21C487}"/>
              </a:ext>
            </a:extLst>
          </p:cNvPr>
          <p:cNvGrpSpPr/>
          <p:nvPr userDrawn="1"/>
        </p:nvGrpSpPr>
        <p:grpSpPr>
          <a:xfrm>
            <a:off x="0" y="0"/>
            <a:ext cx="12192000" cy="5153418"/>
            <a:chOff x="697883" y="1816768"/>
            <a:chExt cx="3674476" cy="3478234"/>
          </a:xfrm>
          <a:solidFill>
            <a:srgbClr val="541D2B">
              <a:alpha val="85882"/>
            </a:srgbClr>
          </a:solidFill>
        </p:grpSpPr>
        <p:sp>
          <p:nvSpPr>
            <p:cNvPr id="11" name="Rectangle 10">
              <a:extLst>
                <a:ext uri="{FF2B5EF4-FFF2-40B4-BE49-F238E27FC236}">
                  <a16:creationId xmlns:a16="http://schemas.microsoft.com/office/drawing/2014/main" id="{1D34D6CC-4386-E9BC-73B8-65DE0C71AAE8}"/>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Isosceles Triangle 22">
              <a:extLst>
                <a:ext uri="{FF2B5EF4-FFF2-40B4-BE49-F238E27FC236}">
                  <a16:creationId xmlns:a16="http://schemas.microsoft.com/office/drawing/2014/main" id="{F67B8AC0-DCD0-1AC6-D8F6-6346F63EE3A9}"/>
                </a:ext>
              </a:extLst>
            </p:cNvPr>
            <p:cNvSpPr/>
            <p:nvPr/>
          </p:nvSpPr>
          <p:spPr>
            <a:xfrm rot="10800000">
              <a:off x="2380224" y="502259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3" name="Rectangle 12">
              <a:extLst>
                <a:ext uri="{FF2B5EF4-FFF2-40B4-BE49-F238E27FC236}">
                  <a16:creationId xmlns:a16="http://schemas.microsoft.com/office/drawing/2014/main" id="{FB4FCFA4-8504-61D9-F6DA-FB2A79B93DEB}"/>
                </a:ext>
              </a:extLst>
            </p:cNvPr>
            <p:cNvSpPr/>
            <p:nvPr/>
          </p:nvSpPr>
          <p:spPr>
            <a:xfrm>
              <a:off x="697883" y="2392840"/>
              <a:ext cx="3674476"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title"/>
          </p:nvPr>
        </p:nvSpPr>
        <p:spPr>
          <a:xfrm>
            <a:off x="1590261" y="1539157"/>
            <a:ext cx="9665208" cy="2456442"/>
          </a:xfrm>
          <a:noFill/>
        </p:spPr>
        <p:txBody>
          <a:bodyPr/>
          <a:lstStyle>
            <a:lvl1pPr>
              <a:defRPr>
                <a:solidFill>
                  <a:schemeClr val="bg1"/>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E9AD5D5-D23E-4963-92AD-8C9F3B727932}" type="datetimeFigureOut">
              <a:rPr lang="en-GB" smtClean="0"/>
              <a:t>06/02/2026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240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78989F-64E0-43DB-31B2-C91328AD029E}"/>
              </a:ext>
            </a:extLst>
          </p:cNvPr>
          <p:cNvSpPr/>
          <p:nvPr userDrawn="1"/>
        </p:nvSpPr>
        <p:spPr>
          <a:xfrm>
            <a:off x="-1" y="0"/>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Date Placeholder 1"/>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5228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E9AD5D5-D23E-4963-92AD-8C9F3B727932}" type="datetimeFigureOut">
              <a:rPr lang="en-GB" smtClean="0"/>
              <a:t>06/02/2026</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D5FF31F-95DB-4282-8B62-55025E2D0C8E}" type="slidenum">
              <a:rPr lang="en-GB" smtClean="0"/>
              <a:t>‹N°›</a:t>
            </a:fld>
            <a:endParaRPr lang="en-GB"/>
          </a:p>
        </p:txBody>
      </p:sp>
    </p:spTree>
    <p:extLst>
      <p:ext uri="{BB962C8B-B14F-4D97-AF65-F5344CB8AC3E}">
        <p14:creationId xmlns:p14="http://schemas.microsoft.com/office/powerpoint/2010/main" val="2122295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eatriz.camargo@cbai.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49A79-CCA2-A56C-90EA-9D4EC517C262}"/>
              </a:ext>
            </a:extLst>
          </p:cNvPr>
          <p:cNvSpPr>
            <a:spLocks noGrp="1"/>
          </p:cNvSpPr>
          <p:nvPr>
            <p:ph type="ctrTitle"/>
          </p:nvPr>
        </p:nvSpPr>
        <p:spPr>
          <a:xfrm>
            <a:off x="718022" y="1652254"/>
            <a:ext cx="10587790" cy="3553491"/>
          </a:xfrm>
        </p:spPr>
        <p:txBody>
          <a:bodyPr anchor="ctr">
            <a:normAutofit/>
          </a:bodyPr>
          <a:lstStyle/>
          <a:p>
            <a:pPr>
              <a:lnSpc>
                <a:spcPct val="100000"/>
              </a:lnSpc>
            </a:pPr>
            <a:r>
              <a:rPr lang="fr-BE" sz="4400" b="1" dirty="0">
                <a:solidFill>
                  <a:schemeClr val="bg1"/>
                </a:solidFill>
              </a:rPr>
              <a:t>	Evaluation du Plan d’action quinquennal</a:t>
            </a:r>
            <a:br>
              <a:rPr lang="fr-BE" sz="4400" b="1" dirty="0">
                <a:solidFill>
                  <a:schemeClr val="bg1"/>
                </a:solidFill>
              </a:rPr>
            </a:br>
            <a:br>
              <a:rPr lang="fr-BE" sz="4400" b="1" dirty="0">
                <a:solidFill>
                  <a:schemeClr val="bg1"/>
                </a:solidFill>
              </a:rPr>
            </a:br>
            <a:r>
              <a:rPr lang="fr-BE" sz="2400" b="1" i="1" dirty="0">
                <a:solidFill>
                  <a:schemeClr val="bg1"/>
                </a:solidFill>
                <a:cs typeface="Times New Roman" panose="02020603050405020304" pitchFamily="18" charset="0"/>
              </a:rPr>
              <a:t>Ateliers d’outillage pour </a:t>
            </a:r>
            <a:r>
              <a:rPr lang="fr-BE" sz="2400" b="1" i="1" dirty="0">
                <a:effectLst/>
                <a:ea typeface="Calibri" panose="020F0502020204030204" pitchFamily="34" charset="0"/>
                <a:cs typeface="Times New Roman" panose="02020603050405020304" pitchFamily="18" charset="0"/>
              </a:rPr>
              <a:t>les associations en Cohésion Sociale</a:t>
            </a:r>
            <a:br>
              <a:rPr lang="fr-BE" sz="2400" dirty="0">
                <a:effectLst/>
                <a:ea typeface="Calibri" panose="020F0502020204030204" pitchFamily="34" charset="0"/>
                <a:cs typeface="Times New Roman" panose="02020603050405020304" pitchFamily="18" charset="0"/>
              </a:rPr>
            </a:br>
            <a:endParaRPr lang="fr-BE" sz="2400" b="1" dirty="0">
              <a:solidFill>
                <a:schemeClr val="bg1"/>
              </a:solidFill>
            </a:endParaRPr>
          </a:p>
        </p:txBody>
      </p:sp>
      <p:pic>
        <p:nvPicPr>
          <p:cNvPr id="7" name="Image 6">
            <a:extLst>
              <a:ext uri="{FF2B5EF4-FFF2-40B4-BE49-F238E27FC236}">
                <a16:creationId xmlns:a16="http://schemas.microsoft.com/office/drawing/2014/main" id="{6E61160A-9250-EB6D-473B-F3D4EA95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77669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65036" y="0"/>
            <a:ext cx="12257035" cy="800117"/>
          </a:xfrm>
        </p:spPr>
        <p:txBody>
          <a:bodyPr/>
          <a:lstStyle/>
          <a:p>
            <a:r>
              <a:rPr lang="fr-BE" dirty="0"/>
              <a:t>Les indicateurs de la politique de Cohésion Sociale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86550" y="1242646"/>
            <a:ext cx="11605449" cy="5615354"/>
          </a:xfrm>
        </p:spPr>
        <p:txBody>
          <a:bodyPr anchor="t"/>
          <a:lstStyle/>
          <a:p>
            <a:pPr marL="0" indent="0">
              <a:buNone/>
            </a:pPr>
            <a:r>
              <a:rPr lang="fr-BE" b="1" dirty="0">
                <a:latin typeface="Calibri" panose="020F0502020204030204" pitchFamily="34" charset="0"/>
                <a:cs typeface="Calibri" panose="020F0502020204030204" pitchFamily="34" charset="0"/>
              </a:rPr>
              <a:t>Lien avec le décret et les objectif de chaque axe prioritaire </a:t>
            </a:r>
          </a:p>
          <a:p>
            <a:pPr marL="0" indent="0">
              <a:buNone/>
            </a:pPr>
            <a:endParaRPr lang="fr-BE" dirty="0"/>
          </a:p>
        </p:txBody>
      </p:sp>
      <p:sp>
        <p:nvSpPr>
          <p:cNvPr id="5" name="ZoneTexte 4">
            <a:extLst>
              <a:ext uri="{FF2B5EF4-FFF2-40B4-BE49-F238E27FC236}">
                <a16:creationId xmlns:a16="http://schemas.microsoft.com/office/drawing/2014/main" id="{7B8BC90C-DB24-B76C-EA03-438E3752D5DE}"/>
              </a:ext>
            </a:extLst>
          </p:cNvPr>
          <p:cNvSpPr txBox="1"/>
          <p:nvPr/>
        </p:nvSpPr>
        <p:spPr>
          <a:xfrm>
            <a:off x="434151" y="1883695"/>
            <a:ext cx="1812022" cy="651178"/>
          </a:xfrm>
          <a:prstGeom prst="rect">
            <a:avLst/>
          </a:prstGeom>
          <a:noFill/>
        </p:spPr>
        <p:txBody>
          <a:bodyPr wrap="square" rtlCol="0">
            <a:spAutoFit/>
          </a:bodyPr>
          <a:lstStyle/>
          <a:p>
            <a:endParaRPr lang="fr-FR"/>
          </a:p>
        </p:txBody>
      </p:sp>
      <p:sp>
        <p:nvSpPr>
          <p:cNvPr id="6" name="ZoneTexte 5">
            <a:extLst>
              <a:ext uri="{FF2B5EF4-FFF2-40B4-BE49-F238E27FC236}">
                <a16:creationId xmlns:a16="http://schemas.microsoft.com/office/drawing/2014/main" id="{9C209153-D4D8-9933-A863-2C341D6E1AD5}"/>
              </a:ext>
            </a:extLst>
          </p:cNvPr>
          <p:cNvSpPr txBox="1"/>
          <p:nvPr/>
        </p:nvSpPr>
        <p:spPr>
          <a:xfrm>
            <a:off x="586551" y="2036095"/>
            <a:ext cx="1812022" cy="651178"/>
          </a:xfrm>
          <a:prstGeom prst="rect">
            <a:avLst/>
          </a:prstGeom>
          <a:noFill/>
        </p:spPr>
        <p:txBody>
          <a:bodyPr wrap="square" rtlCol="0">
            <a:spAutoFit/>
          </a:bodyPr>
          <a:lstStyle/>
          <a:p>
            <a:endParaRPr lang="fr-FR"/>
          </a:p>
        </p:txBody>
      </p:sp>
      <p:sp>
        <p:nvSpPr>
          <p:cNvPr id="7" name="ZoneTexte 6">
            <a:extLst>
              <a:ext uri="{FF2B5EF4-FFF2-40B4-BE49-F238E27FC236}">
                <a16:creationId xmlns:a16="http://schemas.microsoft.com/office/drawing/2014/main" id="{F069EE79-69F9-1746-700B-7DF62A1DA4A0}"/>
              </a:ext>
            </a:extLst>
          </p:cNvPr>
          <p:cNvSpPr txBox="1"/>
          <p:nvPr/>
        </p:nvSpPr>
        <p:spPr>
          <a:xfrm>
            <a:off x="424363" y="1786706"/>
            <a:ext cx="1812022" cy="651178"/>
          </a:xfrm>
          <a:prstGeom prst="rect">
            <a:avLst/>
          </a:prstGeom>
          <a:noFill/>
        </p:spPr>
        <p:txBody>
          <a:bodyPr wrap="square" rtlCol="0">
            <a:spAutoFit/>
          </a:bodyPr>
          <a:lstStyle/>
          <a:p>
            <a:endParaRPr lang="fr-FR"/>
          </a:p>
        </p:txBody>
      </p:sp>
      <p:sp>
        <p:nvSpPr>
          <p:cNvPr id="8" name="ZoneTexte 7">
            <a:extLst>
              <a:ext uri="{FF2B5EF4-FFF2-40B4-BE49-F238E27FC236}">
                <a16:creationId xmlns:a16="http://schemas.microsoft.com/office/drawing/2014/main" id="{A17FDCFE-6F97-06BB-B453-8A63B3FE83BA}"/>
              </a:ext>
            </a:extLst>
          </p:cNvPr>
          <p:cNvSpPr txBox="1"/>
          <p:nvPr/>
        </p:nvSpPr>
        <p:spPr>
          <a:xfrm>
            <a:off x="749283" y="2225608"/>
            <a:ext cx="10442337" cy="923330"/>
          </a:xfrm>
          <a:prstGeom prst="rect">
            <a:avLst/>
          </a:prstGeom>
          <a:noFill/>
        </p:spPr>
        <p:txBody>
          <a:bodyPr wrap="square" rtlCol="0">
            <a:spAutoFit/>
          </a:bodyPr>
          <a:lstStyle/>
          <a:p>
            <a:r>
              <a:rPr lang="fr-BE" b="0" i="0" u="none" strike="noStrike" dirty="0">
                <a:solidFill>
                  <a:srgbClr val="000000"/>
                </a:solidFill>
                <a:effectLst/>
                <a:latin typeface="-webkit-standard"/>
              </a:rPr>
              <a:t>Les actions de cohésion sociale répondent aux objectifs de la politique, lesquels sont déclinés pour chaque axe prioritaire. Les indicateurs servent à évaluer ces actions. Il en découle que les indicateurs doivent eux-mêmes être </a:t>
            </a:r>
            <a:r>
              <a:rPr lang="fr-BE" b="1" i="0" u="none" strike="noStrike" dirty="0">
                <a:solidFill>
                  <a:srgbClr val="541D2B"/>
                </a:solidFill>
                <a:effectLst/>
                <a:latin typeface="-webkit-standard"/>
              </a:rPr>
              <a:t>directement liés — et pertinents — au regard des objectifs des axes prioritaires</a:t>
            </a:r>
            <a:r>
              <a:rPr lang="fr-BE" b="0" i="0" u="none" strike="noStrike" dirty="0">
                <a:solidFill>
                  <a:srgbClr val="000000"/>
                </a:solidFill>
                <a:effectLst/>
                <a:latin typeface="-webkit-standard"/>
              </a:rPr>
              <a:t>.</a:t>
            </a:r>
            <a:r>
              <a:rPr lang="fr-FR" dirty="0"/>
              <a:t> </a:t>
            </a:r>
          </a:p>
        </p:txBody>
      </p:sp>
    </p:spTree>
    <p:extLst>
      <p:ext uri="{BB962C8B-B14F-4D97-AF65-F5344CB8AC3E}">
        <p14:creationId xmlns:p14="http://schemas.microsoft.com/office/powerpoint/2010/main" val="33947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P4A/ P4B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468923" y="1468075"/>
            <a:ext cx="11394832" cy="4969053"/>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Objectifs de l’Axe 4 (Arrêté 2019 , Art 20)</a:t>
            </a:r>
          </a:p>
          <a:p>
            <a:pPr>
              <a:lnSpc>
                <a:spcPct val="150000"/>
              </a:lnSpc>
            </a:pPr>
            <a:endParaRPr lang="fr-FR" sz="2000" b="1" dirty="0">
              <a:latin typeface="Calibri" panose="020F0502020204030204" pitchFamily="34" charset="0"/>
              <a:cs typeface="Calibri" panose="020F0502020204030204" pitchFamily="34" charset="0"/>
            </a:endParaRP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1° ) développer des interactions dynamiques entre habitants, associations et institutions qui n'ont pas ou peu l'habitude de se rencontrer; </a:t>
            </a: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2° ) déconstruire les préjugés et les stéréotypes et favoriser la rencontre en mobilisant les publics autour de la solidarité et des messages d'ouverture; </a:t>
            </a: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3° ) lutter contre le racisme, l'islamophobie et l'antisémitisme; </a:t>
            </a: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4° ) lutter contre les discriminations liées au genre ou à l'orientation sexuelle; </a:t>
            </a: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5° ) informer, sensibiliser et développer les actions en faveur du public porteur d'une déficience;</a:t>
            </a: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6° ) décloisonner les logiques communautaires pouvant exister à l'échelle d'un quartier ou de la Région; </a:t>
            </a:r>
          </a:p>
          <a:p>
            <a:pPr>
              <a:lnSpc>
                <a:spcPct val="150000"/>
              </a:lnSpc>
            </a:pPr>
            <a:r>
              <a:rPr lang="fr-BE" sz="2000" b="0" i="0" u="none" strike="noStrike" dirty="0">
                <a:solidFill>
                  <a:srgbClr val="000000"/>
                </a:solidFill>
                <a:effectLst/>
                <a:latin typeface="Calibri" panose="020F0502020204030204" pitchFamily="34" charset="0"/>
                <a:cs typeface="Calibri" panose="020F0502020204030204" pitchFamily="34" charset="0"/>
              </a:rPr>
              <a:t>7° ) développer une médiation interculturelle.</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2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4</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ressource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informe sur les </a:t>
            </a:r>
            <a:r>
              <a:rPr lang="fr-BE" i="1" dirty="0">
                <a:effectLst/>
                <a:latin typeface="Calibri" panose="020F0502020204030204" pitchFamily="34" charset="0"/>
                <a:cs typeface="Calibri" panose="020F0502020204030204" pitchFamily="34" charset="0"/>
              </a:rPr>
              <a:t>moyens, financiers, humains, matériels, organisationnels, règlementaires</a:t>
            </a:r>
            <a:r>
              <a:rPr lang="fr-BE" dirty="0">
                <a:effectLst/>
                <a:latin typeface="Calibri" panose="020F0502020204030204" pitchFamily="34" charset="0"/>
                <a:cs typeface="Calibri" panose="020F0502020204030204" pitchFamily="34" charset="0"/>
              </a:rPr>
              <a:t>, etc. mis à disposition et</a:t>
            </a:r>
          </a:p>
          <a:p>
            <a:r>
              <a:rPr lang="fr-BE" dirty="0">
                <a:effectLst/>
                <a:latin typeface="Calibri" panose="020F0502020204030204" pitchFamily="34" charset="0"/>
                <a:cs typeface="Calibri" panose="020F0502020204030204" pitchFamily="34" charset="0"/>
              </a:rPr>
              <a:t>utilisés pour la mise en œuvre de l’action.</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3170099"/>
          </a:xfrm>
          <a:prstGeom prst="rect">
            <a:avLst/>
          </a:prstGeom>
          <a:noFill/>
        </p:spPr>
        <p:txBody>
          <a:bodyPr wrap="square" rtlCol="0">
            <a:spAutoFit/>
          </a:bodyPr>
          <a:lstStyle/>
          <a:p>
            <a:r>
              <a:rPr lang="fr-BE" b="1" dirty="0">
                <a:solidFill>
                  <a:srgbClr val="541D2B"/>
                </a:solidFill>
                <a:latin typeface="Calibri" panose="020F0502020204030204" pitchFamily="34" charset="0"/>
                <a:cs typeface="Calibri" panose="020F0502020204030204" pitchFamily="34" charset="0"/>
              </a:rPr>
              <a:t>Exemples indicateurs de ressources </a:t>
            </a:r>
          </a:p>
          <a:p>
            <a:pPr marL="285750" indent="-285750">
              <a:buFont typeface="Courier New" panose="02070309020205020404" pitchFamily="49" charset="0"/>
              <a:buChar char="o"/>
            </a:pP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Nombre et profil du personnel mobilisé (coordinateurs, animateurs, médiateurs)</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Nombre total de personnel mobilisé (temps plein, temps partiel, volontaires, vacataires)</a:t>
            </a: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Budget dédié aux activités et projets</a:t>
            </a:r>
            <a:endParaRPr lang="fr-BE" dirty="0">
              <a:highlight>
                <a:srgbClr val="FFFF00"/>
              </a:highlight>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Lieux ou infrastructures disponibles pour organiser les actions</a:t>
            </a: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Supports logistiques disponibles (salles, matériel, transport, matériel de communication)</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Experts et intervenants spécialisés </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Personnel formé à</a:t>
            </a:r>
            <a:r>
              <a:rPr lang="fr-BE" dirty="0">
                <a:solidFill>
                  <a:srgbClr val="000000"/>
                </a:solidFill>
                <a:latin typeface="Calibri" panose="020F0502020204030204" pitchFamily="34" charset="0"/>
                <a:cs typeface="Calibri" panose="020F0502020204030204" pitchFamily="34" charset="0"/>
              </a:rPr>
              <a:t> des thématiques précises</a:t>
            </a:r>
          </a:p>
          <a:p>
            <a:pPr marL="285750" indent="-285750">
              <a:buFont typeface="Courier New" panose="02070309020205020404" pitchFamily="49" charset="0"/>
              <a:buChar char="o"/>
            </a:pPr>
            <a:r>
              <a:rPr lang="fr-BE" dirty="0">
                <a:solidFill>
                  <a:srgbClr val="000000"/>
                </a:solidFill>
                <a:latin typeface="Calibri" panose="020F0502020204030204" pitchFamily="34" charset="0"/>
                <a:cs typeface="Calibri" panose="020F0502020204030204" pitchFamily="34" charset="0"/>
              </a:rPr>
              <a:t>Formations envisagées pour accomplir l’action</a:t>
            </a:r>
          </a:p>
          <a:p>
            <a:endParaRPr lang="fr-FR" sz="2000" dirty="0"/>
          </a:p>
        </p:txBody>
      </p:sp>
    </p:spTree>
    <p:extLst>
      <p:ext uri="{BB962C8B-B14F-4D97-AF65-F5344CB8AC3E}">
        <p14:creationId xmlns:p14="http://schemas.microsoft.com/office/powerpoint/2010/main" val="154811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4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réalisation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le produit « physique » des dépenses engagées. Il informe sur le </a:t>
            </a:r>
            <a:r>
              <a:rPr lang="fr-BE" i="1" dirty="0">
                <a:effectLst/>
                <a:latin typeface="Calibri" panose="020F0502020204030204" pitchFamily="34" charset="0"/>
                <a:cs typeface="Calibri" panose="020F0502020204030204" pitchFamily="34" charset="0"/>
              </a:rPr>
              <a:t>produit de l’activité, sur la concrétisation </a:t>
            </a:r>
            <a:r>
              <a:rPr lang="fr-BE" dirty="0">
                <a:effectLst/>
                <a:latin typeface="Calibri" panose="020F0502020204030204" pitchFamily="34" charset="0"/>
                <a:cs typeface="Calibri" panose="020F0502020204030204" pitchFamily="34" charset="0"/>
              </a:rPr>
              <a:t>ou non des actions du projet.</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2031325"/>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réalisation</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(produit « physique » de l’activité, concrétisation des actions du projet)</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dirty="0">
                <a:solidFill>
                  <a:srgbClr val="000000"/>
                </a:solidFill>
                <a:latin typeface="-webkit-standard"/>
              </a:rPr>
              <a:t>Nombre de partenariats établis entre associations, habitants et institutions (</a:t>
            </a:r>
            <a:r>
              <a:rPr lang="fr-FR" i="1" dirty="0">
                <a:solidFill>
                  <a:srgbClr val="000000"/>
                </a:solidFill>
                <a:latin typeface="-webkit-standard"/>
              </a:rPr>
              <a:t>normalement indicateur de ressource, mais comme obligation pour les P4 &gt;&gt; réalisation</a:t>
            </a:r>
            <a:r>
              <a:rPr lang="fr-FR" dirty="0">
                <a:solidFill>
                  <a:srgbClr val="000000"/>
                </a:solidFill>
                <a:latin typeface="-webkit-standard"/>
              </a:rPr>
              <a:t>)</a:t>
            </a:r>
          </a:p>
          <a:p>
            <a:pPr marL="285750" indent="-285750">
              <a:buFont typeface="Courier New" panose="02070309020205020404" pitchFamily="49" charset="0"/>
              <a:buChar char="o"/>
            </a:pPr>
            <a:r>
              <a:rPr lang="fr-FR" dirty="0">
                <a:solidFill>
                  <a:srgbClr val="000000"/>
                </a:solidFill>
                <a:latin typeface="-webkit-standard"/>
              </a:rPr>
              <a:t>Nombre d’ateliers ou activités de sensibilisation aux stéréotypes </a:t>
            </a:r>
          </a:p>
          <a:p>
            <a:pPr marL="285750" indent="-285750">
              <a:buFont typeface="Courier New" panose="02070309020205020404" pitchFamily="49" charset="0"/>
              <a:buChar char="o"/>
            </a:pPr>
            <a:r>
              <a:rPr lang="fr-FR" dirty="0">
                <a:solidFill>
                  <a:srgbClr val="000000"/>
                </a:solidFill>
                <a:latin typeface="-webkit-standard"/>
              </a:rPr>
              <a:t>Nombre de supports pédagogiques créés ou diffusés, liées à la lutte contre le racisme, l’islamophobie, l’antisémitisme , homophobie, etc.</a:t>
            </a:r>
          </a:p>
        </p:txBody>
      </p:sp>
    </p:spTree>
    <p:extLst>
      <p:ext uri="{BB962C8B-B14F-4D97-AF65-F5344CB8AC3E}">
        <p14:creationId xmlns:p14="http://schemas.microsoft.com/office/powerpoint/2010/main" val="249346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4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résultat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un aspect spécifique d’un résultat, une caractéristique pouvant être mesurée. Il renseigne sur les résultats immédiats pour les destinataires directs d’une action et permet de mesurer la distance demeurante par rapport à un objectif donné, à une norme ou à une référence.</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1754326"/>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résultats</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ce que l’on peut directement attribuer à l’action sur base des réalisations)</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Diversité des acteurs impliqués (habitants, ASBL, écoles, communes, services publics)</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Taux de participation aux activités liées à la lutte contre le racisme, l’islamophobie, l’antisémitisme </a:t>
            </a:r>
          </a:p>
          <a:p>
            <a:pPr marL="285750" indent="-285750">
              <a:buFont typeface="Courier New" panose="02070309020205020404" pitchFamily="49" charset="0"/>
              <a:buChar char="o"/>
            </a:pPr>
            <a:r>
              <a:rPr lang="fr-BE" dirty="0">
                <a:solidFill>
                  <a:srgbClr val="000000"/>
                </a:solidFill>
                <a:latin typeface="Calibri" panose="020F0502020204030204" pitchFamily="34" charset="0"/>
                <a:cs typeface="Calibri" panose="020F0502020204030204" pitchFamily="34" charset="0"/>
              </a:rPr>
              <a:t>Diversité du public touché (âge, genre, origine, classe sociale)</a:t>
            </a:r>
          </a:p>
          <a:p>
            <a:endParaRPr lang="fr-BE" b="0" i="0" u="none" strike="noStrike" dirty="0">
              <a:solidFill>
                <a:srgbClr val="000000"/>
              </a:solidFill>
              <a:effectLst/>
              <a:latin typeface="-webkit-standard"/>
            </a:endParaRPr>
          </a:p>
        </p:txBody>
      </p:sp>
    </p:spTree>
    <p:extLst>
      <p:ext uri="{BB962C8B-B14F-4D97-AF65-F5344CB8AC3E}">
        <p14:creationId xmlns:p14="http://schemas.microsoft.com/office/powerpoint/2010/main" val="174532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4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solidFill>
                  <a:srgbClr val="541D2B"/>
                </a:solidFill>
                <a:latin typeface="Calibri" panose="020F0502020204030204" pitchFamily="34" charset="0"/>
                <a:cs typeface="Calibri" panose="020F0502020204030204" pitchFamily="34" charset="0"/>
              </a:rPr>
              <a:t>Indicateurs d’impact ( &gt;&gt;&gt; pour les P4A)</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renseigne sur le changement qui peut être attribué de manière crédible à un programme, à savoir sur les conséquences, positives ou négatives, prévues ou non, au-delà des limites du programme, sur les effets indirects du programme, sur les effets à long terme sur les destinataires directs.</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3139321"/>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 indicateurs </a:t>
            </a:r>
            <a:r>
              <a:rPr lang="fr-FR" b="1" i="1" dirty="0">
                <a:solidFill>
                  <a:srgbClr val="541D2B"/>
                </a:solidFill>
                <a:latin typeface="Calibri" panose="020F0502020204030204" pitchFamily="34" charset="0"/>
                <a:cs typeface="Calibri" panose="020F0502020204030204" pitchFamily="34" charset="0"/>
              </a:rPr>
              <a:t>d’impact</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(changement qui peut être attribué de manière crédible à l’action)</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Renforcement du sentiment d’appartenance à un groupe</a:t>
            </a:r>
          </a:p>
          <a:p>
            <a:pPr marL="285750" indent="-285750">
              <a:buClr>
                <a:srgbClr val="541D2B"/>
              </a:buClr>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Renforcement des interactions avec des personnes issues de divers horizons sociaux, culturels et identitaires</a:t>
            </a: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Changement de point de vue envers des personne ayant une condition sociale/ (ou âge, orientation sexuelle, religion, etc.) différente</a:t>
            </a:r>
          </a:p>
          <a:p>
            <a:pPr marL="285750" indent="-285750">
              <a:buClr>
                <a:srgbClr val="541D2B"/>
              </a:buClr>
              <a:buFont typeface="Courier New" panose="02070309020205020404" pitchFamily="49" charset="0"/>
              <a:buChar char="o"/>
            </a:pPr>
            <a:r>
              <a:rPr lang="fr-FR" dirty="0">
                <a:solidFill>
                  <a:srgbClr val="000000"/>
                </a:solidFill>
                <a:latin typeface="Calibri" panose="020F0502020204030204" pitchFamily="34" charset="0"/>
                <a:cs typeface="Calibri" panose="020F0502020204030204" pitchFamily="34" charset="0"/>
              </a:rPr>
              <a:t>Développement de l’écoute active ou de la tolérance aux opinions divergentes</a:t>
            </a:r>
          </a:p>
          <a:p>
            <a:pPr marL="285750" indent="-285750">
              <a:buClr>
                <a:srgbClr val="541D2B"/>
              </a:buClr>
              <a:buFont typeface="Courier New" panose="02070309020205020404" pitchFamily="49" charset="0"/>
              <a:buChar char="o"/>
            </a:pPr>
            <a:r>
              <a:rPr lang="fr-FR" dirty="0">
                <a:solidFill>
                  <a:srgbClr val="000000"/>
                </a:solidFill>
                <a:latin typeface="Calibri" panose="020F0502020204030204" pitchFamily="34" charset="0"/>
                <a:cs typeface="Calibri" panose="020F0502020204030204" pitchFamily="34" charset="0"/>
              </a:rPr>
              <a:t>Intérêt accru envers des thématiques traitées par l’action </a:t>
            </a:r>
          </a:p>
          <a:p>
            <a:pPr marL="285750" indent="-285750">
              <a:buClr>
                <a:srgbClr val="541D2B"/>
              </a:buClr>
              <a:buFont typeface="Courier New" panose="02070309020205020404" pitchFamily="49" charset="0"/>
              <a:buChar char="o"/>
            </a:pPr>
            <a:r>
              <a:rPr lang="fr-BE" dirty="0">
                <a:solidFill>
                  <a:srgbClr val="000000"/>
                </a:solidFill>
                <a:latin typeface="Calibri" panose="020F0502020204030204" pitchFamily="34" charset="0"/>
                <a:cs typeface="Calibri" panose="020F0502020204030204" pitchFamily="34" charset="0"/>
              </a:rPr>
              <a:t>Fidélisation du public aux activités de sensibilisation/ aux projets de l’Asbl </a:t>
            </a:r>
          </a:p>
          <a:p>
            <a:pPr>
              <a:buClr>
                <a:srgbClr val="541D2B"/>
              </a:buClr>
            </a:pPr>
            <a:endParaRPr lang="fr-FR"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98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Travail en binôme </a:t>
            </a:r>
          </a:p>
        </p:txBody>
      </p:sp>
    </p:spTree>
    <p:extLst>
      <p:ext uri="{BB962C8B-B14F-4D97-AF65-F5344CB8AC3E}">
        <p14:creationId xmlns:p14="http://schemas.microsoft.com/office/powerpoint/2010/main" val="356116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804689"/>
          </a:xfrm>
        </p:spPr>
        <p:txBody>
          <a:bodyPr/>
          <a:lstStyle/>
          <a:p>
            <a:r>
              <a:rPr lang="fr-BE" dirty="0"/>
              <a:t>Travail en binôme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906904" y="1207477"/>
            <a:ext cx="10851341" cy="5052646"/>
          </a:xfrm>
        </p:spPr>
        <p:txBody>
          <a:bodyPr anchor="t">
            <a:normAutofit/>
          </a:bodyPr>
          <a:lstStyle/>
          <a:p>
            <a:pPr marL="0" indent="0">
              <a:buNone/>
            </a:pPr>
            <a:r>
              <a:rPr lang="fr-BE" sz="2400" b="1" dirty="0">
                <a:latin typeface="Calibri" panose="020F0502020204030204" pitchFamily="34" charset="0"/>
                <a:cs typeface="Calibri" panose="020F0502020204030204" pitchFamily="34" charset="0"/>
              </a:rPr>
              <a:t>Consignes :</a:t>
            </a:r>
            <a:endParaRPr lang="fr-BE" sz="2400" dirty="0">
              <a:latin typeface="Calibri" panose="020F0502020204030204" pitchFamily="34" charset="0"/>
              <a:cs typeface="Calibri" panose="020F0502020204030204" pitchFamily="34" charset="0"/>
            </a:endParaRPr>
          </a:p>
          <a:p>
            <a:pPr>
              <a:buClr>
                <a:srgbClr val="541D2B"/>
              </a:buClr>
            </a:pPr>
            <a:r>
              <a:rPr lang="fr-BE" sz="2400" dirty="0">
                <a:latin typeface="Calibri" panose="020F0502020204030204" pitchFamily="34" charset="0"/>
                <a:cs typeface="Calibri" panose="020F0502020204030204" pitchFamily="34" charset="0"/>
              </a:rPr>
              <a:t>Réfléchir à un </a:t>
            </a:r>
            <a:r>
              <a:rPr lang="fr-BE" sz="2400" i="1" dirty="0">
                <a:latin typeface="Calibri" panose="020F0502020204030204" pitchFamily="34" charset="0"/>
                <a:cs typeface="Calibri" panose="020F0502020204030204" pitchFamily="34" charset="0"/>
              </a:rPr>
              <a:t>indicateur </a:t>
            </a:r>
            <a:r>
              <a:rPr lang="fr-BE" sz="2400" dirty="0">
                <a:latin typeface="Calibri" panose="020F0502020204030204" pitchFamily="34" charset="0"/>
                <a:cs typeface="Calibri" panose="020F0502020204030204" pitchFamily="34" charset="0"/>
              </a:rPr>
              <a:t>(d’impact si P4A, réalisation ou résultats si P4B):</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Le décrire et le classer selon les notions présentées lors de l’exposé (qualitatif ou quantitatif, « indicateur SMART »)</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Proposer une méthode de collecte de cet indicateur</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Expliquer les risques et les opportunités qu’il représente</a:t>
            </a:r>
          </a:p>
          <a:p>
            <a:pPr>
              <a:buClr>
                <a:srgbClr val="541D2B"/>
              </a:buClr>
            </a:pPr>
            <a:r>
              <a:rPr lang="fr-BE" sz="2400" dirty="0">
                <a:latin typeface="Calibri" panose="020F0502020204030204" pitchFamily="34" charset="0"/>
                <a:cs typeface="Calibri" panose="020F0502020204030204" pitchFamily="34" charset="0"/>
              </a:rPr>
              <a:t>Identifier ce qui n’est pas encore clair parmi les éléments abordés depuis le début de la matinée</a:t>
            </a:r>
          </a:p>
          <a:p>
            <a:pPr marL="0" indent="0">
              <a:buNone/>
            </a:pPr>
            <a:r>
              <a:rPr lang="fr-BE" sz="2400" b="1" i="1" dirty="0">
                <a:latin typeface="Calibri" panose="020F0502020204030204" pitchFamily="34" charset="0"/>
                <a:cs typeface="Calibri" panose="020F0502020204030204" pitchFamily="34" charset="0"/>
              </a:rPr>
              <a:t>Temps à disposition: 20 minutes </a:t>
            </a:r>
          </a:p>
        </p:txBody>
      </p:sp>
    </p:spTree>
    <p:extLst>
      <p:ext uri="{BB962C8B-B14F-4D97-AF65-F5344CB8AC3E}">
        <p14:creationId xmlns:p14="http://schemas.microsoft.com/office/powerpoint/2010/main" val="164007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CF5A7-8E07-BB4E-2A11-8963F7D2E192}"/>
              </a:ext>
            </a:extLst>
          </p:cNvPr>
          <p:cNvSpPr>
            <a:spLocks noGrp="1"/>
          </p:cNvSpPr>
          <p:nvPr>
            <p:ph type="title"/>
          </p:nvPr>
        </p:nvSpPr>
        <p:spPr>
          <a:xfrm>
            <a:off x="190075" y="0"/>
            <a:ext cx="12117659" cy="738786"/>
          </a:xfrm>
        </p:spPr>
        <p:txBody>
          <a:bodyPr/>
          <a:lstStyle/>
          <a:p>
            <a:r>
              <a:rPr lang="fr-FR" sz="2400" b="1" dirty="0"/>
              <a:t>Indicateur d’impact : synthèse</a:t>
            </a:r>
          </a:p>
        </p:txBody>
      </p:sp>
      <p:sp>
        <p:nvSpPr>
          <p:cNvPr id="4" name="Espace réservé du contenu 3">
            <a:extLst>
              <a:ext uri="{FF2B5EF4-FFF2-40B4-BE49-F238E27FC236}">
                <a16:creationId xmlns:a16="http://schemas.microsoft.com/office/drawing/2014/main" id="{4EF95821-C81D-AB59-3434-B0351707FF79}"/>
              </a:ext>
            </a:extLst>
          </p:cNvPr>
          <p:cNvSpPr txBox="1">
            <a:spLocks noGrp="1"/>
          </p:cNvSpPr>
          <p:nvPr>
            <p:ph idx="1"/>
          </p:nvPr>
        </p:nvSpPr>
        <p:spPr>
          <a:xfrm>
            <a:off x="386718" y="810362"/>
            <a:ext cx="11491636" cy="781752"/>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sz="1400"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(IBSA, 2014)</a:t>
            </a:r>
            <a:endParaRPr lang="fr-BE" sz="1400" i="1" dirty="0">
              <a:solidFill>
                <a:srgbClr val="000000"/>
              </a:solidFill>
              <a:latin typeface="Calibri" panose="020F0502020204030204" pitchFamily="34" charset="0"/>
              <a:cs typeface="Calibri" panose="020F0502020204030204" pitchFamily="34" charset="0"/>
            </a:endParaRPr>
          </a:p>
          <a:p>
            <a:pPr algn="just">
              <a:lnSpc>
                <a:spcPct val="100000"/>
              </a:lnSpc>
              <a:spcBef>
                <a:spcPts val="0"/>
              </a:spcBef>
              <a:buClr>
                <a:srgbClr val="541D2B"/>
              </a:buClr>
            </a:pPr>
            <a:r>
              <a:rPr lang="fr-BE" sz="1400" dirty="0">
                <a:solidFill>
                  <a:srgbClr val="000000"/>
                </a:solidFill>
                <a:latin typeface="Calibri" panose="020F0502020204030204" pitchFamily="34" charset="0"/>
                <a:cs typeface="Calibri" panose="020F0502020204030204" pitchFamily="34" charset="0"/>
              </a:rPr>
              <a:t>« </a:t>
            </a:r>
            <a:r>
              <a:rPr lang="fr-BE" sz="1400"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sz="1400" dirty="0">
                <a:solidFill>
                  <a:srgbClr val="000000"/>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(Commission UE, 2014) </a:t>
            </a:r>
            <a:r>
              <a:rPr lang="fr-BE" sz="800" dirty="0">
                <a:solidFill>
                  <a:srgbClr val="541D2B"/>
                </a:solidFill>
                <a:latin typeface="Calibri" panose="020F0502020204030204" pitchFamily="34" charset="0"/>
                <a:cs typeface="Calibri" panose="020F0502020204030204" pitchFamily="34" charset="0"/>
              </a:rPr>
              <a:t> </a:t>
            </a:r>
          </a:p>
        </p:txBody>
      </p:sp>
      <p:pic>
        <p:nvPicPr>
          <p:cNvPr id="5" name="Image 4">
            <a:extLst>
              <a:ext uri="{FF2B5EF4-FFF2-40B4-BE49-F238E27FC236}">
                <a16:creationId xmlns:a16="http://schemas.microsoft.com/office/drawing/2014/main" id="{701A66A3-EE1A-EFF8-6FD1-C4CB59D1D968}"/>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0170" t="79446" r="39808"/>
          <a:stretch/>
        </p:blipFill>
        <p:spPr>
          <a:xfrm>
            <a:off x="-795454" y="4240963"/>
            <a:ext cx="9296001" cy="1373283"/>
          </a:xfrm>
          <a:prstGeom prst="rect">
            <a:avLst/>
          </a:prstGeom>
        </p:spPr>
      </p:pic>
      <p:sp>
        <p:nvSpPr>
          <p:cNvPr id="6" name="ZoneTexte 5">
            <a:extLst>
              <a:ext uri="{FF2B5EF4-FFF2-40B4-BE49-F238E27FC236}">
                <a16:creationId xmlns:a16="http://schemas.microsoft.com/office/drawing/2014/main" id="{E5861891-B00C-8540-2432-CD633675B999}"/>
              </a:ext>
            </a:extLst>
          </p:cNvPr>
          <p:cNvSpPr txBox="1"/>
          <p:nvPr/>
        </p:nvSpPr>
        <p:spPr>
          <a:xfrm>
            <a:off x="386718" y="5655083"/>
            <a:ext cx="11491636" cy="116955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S — Spécifique </a:t>
            </a:r>
            <a:r>
              <a:rPr lang="fr-BE" sz="1400" dirty="0">
                <a:latin typeface="Calibri" panose="020F0502020204030204" pitchFamily="34" charset="0"/>
                <a:cs typeface="Calibri" panose="020F0502020204030204" pitchFamily="34" charset="0"/>
              </a:rPr>
              <a:t>: il décrit précisément ce qu’on mesure (qui / quoi / où).</a:t>
            </a:r>
          </a:p>
          <a:p>
            <a:pPr marL="0" indent="0">
              <a:buNone/>
            </a:pPr>
            <a:r>
              <a:rPr lang="fr-BE" sz="1400" b="1" dirty="0">
                <a:solidFill>
                  <a:srgbClr val="541D2B"/>
                </a:solidFill>
                <a:latin typeface="Calibri" panose="020F0502020204030204" pitchFamily="34" charset="0"/>
                <a:cs typeface="Calibri" panose="020F0502020204030204" pitchFamily="34" charset="0"/>
              </a:rPr>
              <a:t>M — Mesurable </a:t>
            </a:r>
            <a:r>
              <a:rPr lang="fr-BE" sz="1400"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sz="1400" b="1" dirty="0">
                <a:solidFill>
                  <a:srgbClr val="541D2B"/>
                </a:solidFill>
                <a:latin typeface="Calibri" panose="020F0502020204030204" pitchFamily="34" charset="0"/>
                <a:cs typeface="Calibri" panose="020F0502020204030204" pitchFamily="34" charset="0"/>
              </a:rPr>
              <a:t>A — Atteignable </a:t>
            </a:r>
            <a:r>
              <a:rPr lang="fr-BE" sz="1400" dirty="0">
                <a:latin typeface="Calibri" panose="020F0502020204030204" pitchFamily="34" charset="0"/>
                <a:cs typeface="Calibri" panose="020F0502020204030204" pitchFamily="34" charset="0"/>
              </a:rPr>
              <a:t>:</a:t>
            </a:r>
            <a:r>
              <a:rPr lang="fr-BE" sz="1400" b="1"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sz="1400" b="1" dirty="0">
                <a:solidFill>
                  <a:srgbClr val="541D2B"/>
                </a:solidFill>
                <a:latin typeface="Calibri" panose="020F0502020204030204" pitchFamily="34" charset="0"/>
                <a:cs typeface="Calibri" panose="020F0502020204030204" pitchFamily="34" charset="0"/>
              </a:rPr>
              <a:t>R — Pertinent </a:t>
            </a:r>
            <a:r>
              <a:rPr lang="fr-BE" sz="1400" dirty="0">
                <a:solidFill>
                  <a:srgbClr val="541D2B"/>
                </a:solidFill>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sz="1400" b="1" dirty="0" err="1">
                <a:solidFill>
                  <a:srgbClr val="541D2B"/>
                </a:solidFill>
                <a:latin typeface="Calibri" panose="020F0502020204030204" pitchFamily="34" charset="0"/>
                <a:cs typeface="Calibri" panose="020F0502020204030204" pitchFamily="34" charset="0"/>
              </a:rPr>
              <a:t>T</a:t>
            </a:r>
            <a:r>
              <a:rPr lang="fr-BE" sz="1400" b="1" dirty="0">
                <a:solidFill>
                  <a:srgbClr val="541D2B"/>
                </a:solidFill>
                <a:latin typeface="Calibri" panose="020F0502020204030204" pitchFamily="34" charset="0"/>
                <a:cs typeface="Calibri" panose="020F0502020204030204" pitchFamily="34" charset="0"/>
              </a:rPr>
              <a:t> — Temporel</a:t>
            </a:r>
            <a:r>
              <a:rPr lang="fr-BE" sz="1400" dirty="0">
                <a:solidFill>
                  <a:srgbClr val="541D2B"/>
                </a:solidFill>
                <a:latin typeface="Calibri" panose="020F0502020204030204" pitchFamily="34" charset="0"/>
                <a:cs typeface="Calibri" panose="020F0502020204030204" pitchFamily="34" charset="0"/>
              </a:rPr>
              <a:t> : </a:t>
            </a:r>
            <a:r>
              <a:rPr lang="fr-BE" sz="1400" dirty="0">
                <a:latin typeface="Calibri" panose="020F0502020204030204" pitchFamily="34" charset="0"/>
                <a:cs typeface="Calibri" panose="020F0502020204030204" pitchFamily="34" charset="0"/>
              </a:rPr>
              <a:t>(Time-</a:t>
            </a:r>
            <a:r>
              <a:rPr lang="fr-BE" sz="1400" dirty="0" err="1">
                <a:latin typeface="Calibri" panose="020F0502020204030204" pitchFamily="34" charset="0"/>
                <a:cs typeface="Calibri" panose="020F0502020204030204" pitchFamily="34" charset="0"/>
              </a:rPr>
              <a:t>bound</a:t>
            </a:r>
            <a:r>
              <a:rPr lang="fr-BE" sz="1400" dirty="0">
                <a:latin typeface="Calibri" panose="020F0502020204030204" pitchFamily="34" charset="0"/>
                <a:cs typeface="Calibri" panose="020F0502020204030204" pitchFamily="34" charset="0"/>
              </a:rPr>
              <a:t>) : il a une échéance claire (date ou période).</a:t>
            </a:r>
          </a:p>
        </p:txBody>
      </p:sp>
      <p:sp>
        <p:nvSpPr>
          <p:cNvPr id="8" name="ZoneTexte 7">
            <a:extLst>
              <a:ext uri="{FF2B5EF4-FFF2-40B4-BE49-F238E27FC236}">
                <a16:creationId xmlns:a16="http://schemas.microsoft.com/office/drawing/2014/main" id="{74619507-ADA3-84D6-E627-37C24B661A45}"/>
              </a:ext>
            </a:extLst>
          </p:cNvPr>
          <p:cNvSpPr txBox="1"/>
          <p:nvPr/>
        </p:nvSpPr>
        <p:spPr>
          <a:xfrm>
            <a:off x="426296" y="1689500"/>
            <a:ext cx="5446679"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sz="1400" b="1" dirty="0">
              <a:solidFill>
                <a:srgbClr val="541D2B"/>
              </a:solidFill>
              <a:latin typeface="Calibri" panose="020F0502020204030204" pitchFamily="34" charset="0"/>
              <a:cs typeface="Calibri" panose="020F0502020204030204" pitchFamily="34" charset="0"/>
            </a:endParaRPr>
          </a:p>
          <a:p>
            <a:pPr marL="457200" lvl="1" indent="0">
              <a:buNone/>
            </a:pPr>
            <a:r>
              <a:rPr lang="fr-BE" sz="1400" dirty="0">
                <a:latin typeface="Calibri" panose="020F0502020204030204" pitchFamily="34" charset="0"/>
                <a:cs typeface="Calibri" panose="020F0502020204030204" pitchFamily="34" charset="0"/>
              </a:rPr>
              <a:t>Mesurent des quantités chiffrées et s’expriment </a:t>
            </a:r>
            <a:r>
              <a:rPr lang="fr-BE" sz="1400" b="0" i="0" u="none" strike="noStrike" dirty="0">
                <a:solidFill>
                  <a:srgbClr val="000000"/>
                </a:solidFill>
                <a:effectLst/>
                <a:latin typeface="Calibri" panose="020F0502020204030204" pitchFamily="34" charset="0"/>
                <a:cs typeface="Calibri" panose="020F0502020204030204" pitchFamily="34" charset="0"/>
              </a:rPr>
              <a:t>en chiffres</a:t>
            </a:r>
            <a:endParaRPr lang="fr-BE" sz="1400" dirty="0">
              <a:latin typeface="Calibri" panose="020F0502020204030204" pitchFamily="34" charset="0"/>
              <a:cs typeface="Calibri" panose="020F0502020204030204" pitchFamily="34" charset="0"/>
            </a:endParaRPr>
          </a:p>
          <a:p>
            <a:pPr marL="0" indent="0">
              <a:buNone/>
            </a:pPr>
            <a:endParaRPr lang="fr-BE" sz="1400" dirty="0">
              <a:latin typeface="Calibri" panose="020F0502020204030204" pitchFamily="34" charset="0"/>
              <a:cs typeface="Calibri" panose="020F0502020204030204" pitchFamily="34" charset="0"/>
            </a:endParaRPr>
          </a:p>
          <a:p>
            <a:pPr marL="0" indent="0">
              <a:buNone/>
            </a:pPr>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d’emploi après un accompagnement</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5D2893BE-91AD-B5C9-0915-1F12E996379E}"/>
              </a:ext>
            </a:extLst>
          </p:cNvPr>
          <p:cNvSpPr txBox="1"/>
          <p:nvPr/>
        </p:nvSpPr>
        <p:spPr>
          <a:xfrm>
            <a:off x="6192644" y="1689500"/>
            <a:ext cx="5685710"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sz="1400" b="1" dirty="0">
                <a:solidFill>
                  <a:srgbClr val="541D2B"/>
                </a:solidFill>
                <a:latin typeface="Calibri" panose="020F0502020204030204" pitchFamily="34" charset="0"/>
                <a:cs typeface="Calibri" panose="020F0502020204030204" pitchFamily="34" charset="0"/>
              </a:rPr>
              <a:t>Indicateurs qualitatifs</a:t>
            </a:r>
          </a:p>
          <a:p>
            <a:pPr marL="0"/>
            <a:r>
              <a:rPr lang="fr-BE" sz="1400" b="1" dirty="0">
                <a:solidFill>
                  <a:srgbClr val="541D2B"/>
                </a:solidFill>
                <a:latin typeface="Calibri" panose="020F0502020204030204" pitchFamily="34" charset="0"/>
                <a:cs typeface="Calibri" panose="020F0502020204030204" pitchFamily="34" charset="0"/>
              </a:rPr>
              <a:t> </a:t>
            </a:r>
          </a:p>
          <a:p>
            <a:pPr marL="457200" lvl="1"/>
            <a:r>
              <a:rPr lang="fr-BE" sz="1400" dirty="0">
                <a:latin typeface="Calibri" panose="020F0502020204030204" pitchFamily="34" charset="0"/>
                <a:cs typeface="Calibri" panose="020F0502020204030204" pitchFamily="34" charset="0"/>
              </a:rPr>
              <a:t> Basés sur des discours, opinions, observations</a:t>
            </a:r>
          </a:p>
          <a:p>
            <a:pPr marL="0"/>
            <a:endParaRPr lang="fr-BE" sz="1400" dirty="0">
              <a:latin typeface="Calibri" panose="020F0502020204030204" pitchFamily="34" charset="0"/>
              <a:cs typeface="Calibri" panose="020F0502020204030204" pitchFamily="34" charset="0"/>
            </a:endParaRPr>
          </a:p>
          <a:p>
            <a:pPr marL="0"/>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Appréciation des bénéficiaires sur l’utilité des actions</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1CB233B7-290B-2F0D-4E27-EFF40DAE29D1}"/>
              </a:ext>
            </a:extLst>
          </p:cNvPr>
          <p:cNvSpPr txBox="1"/>
          <p:nvPr/>
        </p:nvSpPr>
        <p:spPr>
          <a:xfrm>
            <a:off x="1376626" y="4724959"/>
            <a:ext cx="7134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P4A </a:t>
            </a:r>
          </a:p>
        </p:txBody>
      </p:sp>
      <p:sp>
        <p:nvSpPr>
          <p:cNvPr id="7" name="Flèche vers la droite 6">
            <a:extLst>
              <a:ext uri="{FF2B5EF4-FFF2-40B4-BE49-F238E27FC236}">
                <a16:creationId xmlns:a16="http://schemas.microsoft.com/office/drawing/2014/main" id="{86C8A22A-CC22-5886-C308-07DD80278B1A}"/>
              </a:ext>
            </a:extLst>
          </p:cNvPr>
          <p:cNvSpPr/>
          <p:nvPr/>
        </p:nvSpPr>
        <p:spPr>
          <a:xfrm>
            <a:off x="2170443" y="4854139"/>
            <a:ext cx="713433" cy="146930"/>
          </a:xfrm>
          <a:prstGeom prst="rightArrow">
            <a:avLst/>
          </a:prstGeom>
          <a:solidFill>
            <a:srgbClr val="541D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a:solidFill>
                  <a:srgbClr val="541D2B"/>
                </a:solidFill>
              </a:ln>
              <a:solidFill>
                <a:srgbClr val="541D2B"/>
              </a:solidFill>
            </a:endParaRPr>
          </a:p>
        </p:txBody>
      </p:sp>
    </p:spTree>
    <p:extLst>
      <p:ext uri="{BB962C8B-B14F-4D97-AF65-F5344CB8AC3E}">
        <p14:creationId xmlns:p14="http://schemas.microsoft.com/office/powerpoint/2010/main" val="372274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661639"/>
          </a:xfrm>
        </p:spPr>
        <p:txBody>
          <a:bodyPr/>
          <a:lstStyle/>
          <a:p>
            <a:r>
              <a:rPr lang="fr-BE" dirty="0"/>
              <a:t>Mise en commun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547361" y="1266092"/>
            <a:ext cx="11210885" cy="5591907"/>
          </a:xfrm>
        </p:spPr>
        <p:txBody>
          <a:bodyPr anchor="t">
            <a:normAutofit lnSpcReduction="10000"/>
          </a:bodyPr>
          <a:lstStyle/>
          <a:p>
            <a:pPr>
              <a:buClr>
                <a:srgbClr val="541D2B"/>
              </a:buClr>
            </a:pPr>
            <a:r>
              <a:rPr lang="fr-BE" sz="2400" dirty="0">
                <a:latin typeface="Calibri" panose="020F0502020204030204" pitchFamily="34" charset="0"/>
                <a:cs typeface="Calibri" panose="020F0502020204030204" pitchFamily="34" charset="0"/>
              </a:rPr>
              <a:t>Exposer l’indicateur choisi :</a:t>
            </a:r>
            <a:endParaRPr lang="fr-BE"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l’indicateur proposé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Est-ce que, en faisant l’exercice, d’autres questions sont apparues ? </a:t>
            </a:r>
          </a:p>
          <a:p>
            <a:pPr marL="457200" lvl="1" indent="0">
              <a:buClr>
                <a:srgbClr val="541D2B"/>
              </a:buClr>
              <a:buSzPts val="1000"/>
              <a:buNone/>
              <a:tabLst>
                <a:tab pos="914400" algn="l"/>
              </a:tabLst>
            </a:pPr>
            <a:endParaRPr lang="fr-BE" sz="2400" kern="0" dirty="0">
              <a:solidFill>
                <a:srgbClr val="000000"/>
              </a:solidFill>
              <a:latin typeface="Calibri" panose="020F0502020204030204" pitchFamily="34" charset="0"/>
              <a:cs typeface="Calibri" panose="020F0502020204030204" pitchFamily="34" charset="0"/>
            </a:endParaRPr>
          </a:p>
          <a:p>
            <a:pPr marL="228600" lvl="1">
              <a:spcBef>
                <a:spcPts val="1000"/>
              </a:spcBef>
              <a:buClr>
                <a:srgbClr val="541D2B"/>
              </a:buClr>
              <a:tabLst>
                <a:tab pos="914400" algn="l"/>
              </a:tabLst>
            </a:pPr>
            <a:r>
              <a:rPr lang="fr-BE" sz="2400" dirty="0">
                <a:latin typeface="Calibri" panose="020F0502020204030204" pitchFamily="34" charset="0"/>
                <a:cs typeface="Calibri" panose="020F0502020204030204" pitchFamily="34" charset="0"/>
              </a:rPr>
              <a:t>Ce qui reste à éclaircir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le cas échéant,  ce qui n’est pas encore clair parmi les éléments abordés depuis le début de la matinée</a:t>
            </a:r>
          </a:p>
          <a:p>
            <a:pPr marL="457200" lvl="1" indent="0">
              <a:buClr>
                <a:srgbClr val="541D2B"/>
              </a:buClr>
              <a:buSzPts val="1000"/>
              <a:buNone/>
              <a:tabLst>
                <a:tab pos="914400" algn="l"/>
              </a:tabLst>
            </a:pPr>
            <a:endParaRPr lang="fr-BE"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BE" sz="2400" b="1" dirty="0">
                <a:solidFill>
                  <a:srgbClr val="541D2B"/>
                </a:solidFill>
                <a:latin typeface="Calibri" panose="020F0502020204030204" pitchFamily="34" charset="0"/>
                <a:cs typeface="Calibri" panose="020F0502020204030204" pitchFamily="34" charset="0"/>
              </a:rPr>
              <a:t>Temps à disposition:</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3 minutes pour chaque binôme</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En total: une heure!</a:t>
            </a:r>
          </a:p>
          <a:p>
            <a:pPr marL="0" indent="0">
              <a:buNone/>
            </a:pPr>
            <a:endParaRPr lang="fr-BE" sz="1800" b="1" dirty="0">
              <a:latin typeface="Calibri" panose="020F0502020204030204" pitchFamily="34" charset="0"/>
              <a:cs typeface="Calibri" panose="020F0502020204030204" pitchFamily="34" charset="0"/>
            </a:endParaRPr>
          </a:p>
          <a:p>
            <a:pPr marL="0" indent="0">
              <a:buNone/>
            </a:pPr>
            <a:endParaRPr lang="fr-BE" dirty="0"/>
          </a:p>
        </p:txBody>
      </p:sp>
    </p:spTree>
    <p:extLst>
      <p:ext uri="{BB962C8B-B14F-4D97-AF65-F5344CB8AC3E}">
        <p14:creationId xmlns:p14="http://schemas.microsoft.com/office/powerpoint/2010/main" val="106725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0FC3B-5186-6357-5A55-84C1D7348FE2}"/>
              </a:ext>
            </a:extLst>
          </p:cNvPr>
          <p:cNvSpPr>
            <a:spLocks noGrp="1"/>
          </p:cNvSpPr>
          <p:nvPr>
            <p:ph type="title"/>
          </p:nvPr>
        </p:nvSpPr>
        <p:spPr>
          <a:xfrm>
            <a:off x="-1" y="13917"/>
            <a:ext cx="10880203" cy="975891"/>
          </a:xfrm>
        </p:spPr>
        <p:txBody>
          <a:bodyPr/>
          <a:lstStyle/>
          <a:p>
            <a:pPr marL="401638"/>
            <a:r>
              <a:rPr lang="fr-BE" dirty="0"/>
              <a:t>Déroulé</a:t>
            </a:r>
          </a:p>
        </p:txBody>
      </p:sp>
      <p:sp>
        <p:nvSpPr>
          <p:cNvPr id="3" name="Espace réservé du contenu 2">
            <a:extLst>
              <a:ext uri="{FF2B5EF4-FFF2-40B4-BE49-F238E27FC236}">
                <a16:creationId xmlns:a16="http://schemas.microsoft.com/office/drawing/2014/main" id="{A417E833-D7D0-574D-4D0E-22249A11AD6D}"/>
              </a:ext>
            </a:extLst>
          </p:cNvPr>
          <p:cNvSpPr>
            <a:spLocks noGrp="1"/>
          </p:cNvSpPr>
          <p:nvPr>
            <p:ph idx="1"/>
          </p:nvPr>
        </p:nvSpPr>
        <p:spPr>
          <a:xfrm>
            <a:off x="189186" y="989808"/>
            <a:ext cx="5643203" cy="4422452"/>
          </a:xfrm>
        </p:spPr>
        <p:txBody>
          <a:bodyPr anchor="t">
            <a:normAutofit/>
          </a:bodyPr>
          <a:lstStyle/>
          <a:p>
            <a:pPr algn="ctr">
              <a:lnSpc>
                <a:spcPct val="150000"/>
              </a:lnSpc>
              <a:buClr>
                <a:srgbClr val="541D2B"/>
              </a:buClr>
            </a:pPr>
            <a:r>
              <a:rPr lang="fr-BE" sz="20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Matinée</a:t>
            </a:r>
          </a:p>
          <a:p>
            <a:pPr algn="ctr">
              <a:lnSpc>
                <a:spcPct val="150000"/>
              </a:lnSpc>
              <a:buClr>
                <a:srgbClr val="541D2B"/>
              </a:buClr>
            </a:pPr>
            <a:endPar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09h30 – 09h45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de Cocof</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09h45 – 10h05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du </a:t>
            </a:r>
            <a:r>
              <a:rPr lang="fr-B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CRAcs</a:t>
            </a:r>
            <a:endPar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10h05 – 10h15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Questions / réponses</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10h15 – 10h35 </a:t>
            </a:r>
            <a:r>
              <a:rPr lang="fr-BE" b="1" kern="0" dirty="0">
                <a:solidFill>
                  <a:srgbClr val="000000"/>
                </a:solidFill>
                <a:latin typeface="Calibri" panose="020F0502020204030204" pitchFamily="34" charset="0"/>
                <a:cs typeface="Calibri" panose="020F0502020204030204" pitchFamily="34" charset="0"/>
              </a:rPr>
              <a:t>: </a:t>
            </a:r>
            <a:r>
              <a:rPr lang="fr-BE" kern="0" dirty="0">
                <a:solidFill>
                  <a:srgbClr val="000000"/>
                </a:solidFill>
                <a:latin typeface="Calibri" panose="020F0502020204030204" pitchFamily="34" charset="0"/>
                <a:cs typeface="Calibri" panose="020F0502020204030204" pitchFamily="34" charset="0"/>
              </a:rPr>
              <a:t>Travail en binôme</a:t>
            </a:r>
          </a:p>
          <a:p>
            <a:pPr algn="ctr">
              <a:lnSpc>
                <a:spcPct val="150000"/>
              </a:lnSpc>
              <a:buClr>
                <a:srgbClr val="541D2B"/>
              </a:buClr>
            </a:pPr>
            <a:r>
              <a:rPr lang="fr-BE"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10h35 – 10h50 : </a:t>
            </a:r>
            <a:r>
              <a:rPr lang="fr-BE"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Pause</a:t>
            </a:r>
            <a:endParaRPr lang="fr-BE"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10h50 – 12h00 :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commun</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BE" dirty="0"/>
          </a:p>
        </p:txBody>
      </p:sp>
      <p:sp>
        <p:nvSpPr>
          <p:cNvPr id="5" name="ZoneTexte 4">
            <a:extLst>
              <a:ext uri="{FF2B5EF4-FFF2-40B4-BE49-F238E27FC236}">
                <a16:creationId xmlns:a16="http://schemas.microsoft.com/office/drawing/2014/main" id="{21B44A8F-8D50-F8CA-7F5D-41C08FAFCE68}"/>
              </a:ext>
            </a:extLst>
          </p:cNvPr>
          <p:cNvSpPr txBox="1"/>
          <p:nvPr/>
        </p:nvSpPr>
        <p:spPr>
          <a:xfrm>
            <a:off x="5832389" y="1002165"/>
            <a:ext cx="5708816" cy="4752455"/>
          </a:xfrm>
          <a:prstGeom prst="rect">
            <a:avLst/>
          </a:prstGeom>
          <a:noFill/>
        </p:spPr>
        <p:txBody>
          <a:bodyPr wrap="square">
            <a:spAutoFit/>
          </a:bodyPr>
          <a:lstStyle/>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sz="2000" b="1" kern="0" dirty="0">
                <a:solidFill>
                  <a:srgbClr val="000000"/>
                </a:solidFill>
                <a:latin typeface="Calibri" panose="020F0502020204030204" pitchFamily="34" charset="0"/>
                <a:cs typeface="Calibri" panose="020F0502020204030204" pitchFamily="34" charset="0"/>
              </a:rPr>
              <a:t>Après-midi </a:t>
            </a:r>
          </a:p>
          <a:p>
            <a:pPr marL="228600" indent="-228600" algn="ctr" defTabSz="914400">
              <a:lnSpc>
                <a:spcPct val="15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13h30 – 13h45 : </a:t>
            </a:r>
            <a:r>
              <a:rPr lang="fr-BE" kern="0" dirty="0">
                <a:solidFill>
                  <a:srgbClr val="000000"/>
                </a:solidFill>
                <a:latin typeface="Calibri" panose="020F0502020204030204" pitchFamily="34" charset="0"/>
                <a:cs typeface="Calibri" panose="020F0502020204030204" pitchFamily="34" charset="0"/>
              </a:rPr>
              <a:t>Présentation de Cocof</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13h45 – 14h05 : </a:t>
            </a:r>
            <a:r>
              <a:rPr lang="fr-BE" kern="0" dirty="0">
                <a:solidFill>
                  <a:srgbClr val="000000"/>
                </a:solidFill>
                <a:latin typeface="Calibri" panose="020F0502020204030204" pitchFamily="34" charset="0"/>
                <a:cs typeface="Calibri" panose="020F0502020204030204" pitchFamily="34" charset="0"/>
              </a:rPr>
              <a:t>Présentation du CRAcs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14h05 – 14h15 : </a:t>
            </a:r>
            <a:r>
              <a:rPr lang="fr-BE" kern="0" dirty="0">
                <a:solidFill>
                  <a:srgbClr val="000000"/>
                </a:solidFill>
                <a:latin typeface="Calibri" panose="020F0502020204030204" pitchFamily="34" charset="0"/>
                <a:cs typeface="Calibri" panose="020F0502020204030204" pitchFamily="34" charset="0"/>
              </a:rPr>
              <a:t>Questions / réponses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14h15 – 14h35 : </a:t>
            </a:r>
            <a:r>
              <a:rPr lang="fr-BE" kern="0" dirty="0">
                <a:solidFill>
                  <a:srgbClr val="000000"/>
                </a:solidFill>
                <a:latin typeface="Calibri" panose="020F0502020204030204" pitchFamily="34" charset="0"/>
                <a:cs typeface="Calibri" panose="020F0502020204030204" pitchFamily="34" charset="0"/>
              </a:rPr>
              <a:t>Travail en binôme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i="1" kern="0" dirty="0">
                <a:solidFill>
                  <a:srgbClr val="000000"/>
                </a:solidFill>
                <a:latin typeface="Calibri" panose="020F0502020204030204" pitchFamily="34" charset="0"/>
                <a:cs typeface="Calibri" panose="020F0502020204030204" pitchFamily="34" charset="0"/>
              </a:rPr>
              <a:t>14h35 – 14h50 : </a:t>
            </a:r>
            <a:r>
              <a:rPr lang="fr-BE" i="1" kern="0" dirty="0">
                <a:solidFill>
                  <a:srgbClr val="000000"/>
                </a:solidFill>
                <a:latin typeface="Calibri" panose="020F0502020204030204" pitchFamily="34" charset="0"/>
                <a:cs typeface="Calibri" panose="020F0502020204030204" pitchFamily="34" charset="0"/>
              </a:rPr>
              <a:t>Pause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14h50 – 16h00 : </a:t>
            </a:r>
            <a:r>
              <a:rPr lang="fr-BE" kern="0" dirty="0">
                <a:solidFill>
                  <a:srgbClr val="000000"/>
                </a:solidFill>
                <a:latin typeface="Calibri" panose="020F0502020204030204" pitchFamily="34" charset="0"/>
                <a:cs typeface="Calibri" panose="020F0502020204030204" pitchFamily="34" charset="0"/>
              </a:rPr>
              <a:t>Mise en commun</a:t>
            </a:r>
          </a:p>
          <a:p>
            <a:pPr marL="228600" indent="-228600" algn="ctr" defTabSz="914400">
              <a:lnSpc>
                <a:spcPct val="12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p:txBody>
      </p:sp>
      <p:cxnSp>
        <p:nvCxnSpPr>
          <p:cNvPr id="7" name="Connecteur droit 6">
            <a:extLst>
              <a:ext uri="{FF2B5EF4-FFF2-40B4-BE49-F238E27FC236}">
                <a16:creationId xmlns:a16="http://schemas.microsoft.com/office/drawing/2014/main" id="{6BF81F96-8D60-7D21-024B-595DF403591F}"/>
              </a:ext>
            </a:extLst>
          </p:cNvPr>
          <p:cNvCxnSpPr/>
          <p:nvPr/>
        </p:nvCxnSpPr>
        <p:spPr>
          <a:xfrm>
            <a:off x="5832395" y="989808"/>
            <a:ext cx="0" cy="5485135"/>
          </a:xfrm>
          <a:prstGeom prst="line">
            <a:avLst/>
          </a:prstGeom>
          <a:ln w="38100">
            <a:solidFill>
              <a:srgbClr val="541D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La suite… </a:t>
            </a:r>
          </a:p>
        </p:txBody>
      </p:sp>
    </p:spTree>
    <p:extLst>
      <p:ext uri="{BB962C8B-B14F-4D97-AF65-F5344CB8AC3E}">
        <p14:creationId xmlns:p14="http://schemas.microsoft.com/office/powerpoint/2010/main" val="36520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8FF14-2111-D92A-E6FA-63F134314E63}"/>
              </a:ext>
            </a:extLst>
          </p:cNvPr>
          <p:cNvSpPr>
            <a:spLocks noGrp="1"/>
          </p:cNvSpPr>
          <p:nvPr>
            <p:ph type="title"/>
          </p:nvPr>
        </p:nvSpPr>
        <p:spPr>
          <a:xfrm>
            <a:off x="0" y="0"/>
            <a:ext cx="12192000" cy="703385"/>
          </a:xfrm>
        </p:spPr>
        <p:txBody>
          <a:bodyPr/>
          <a:lstStyle/>
          <a:p>
            <a:r>
              <a:rPr lang="fr-FR" dirty="0"/>
              <a:t>Suite de cette rencontre </a:t>
            </a:r>
          </a:p>
        </p:txBody>
      </p:sp>
      <p:sp>
        <p:nvSpPr>
          <p:cNvPr id="3" name="Espace réservé du contenu 2">
            <a:extLst>
              <a:ext uri="{FF2B5EF4-FFF2-40B4-BE49-F238E27FC236}">
                <a16:creationId xmlns:a16="http://schemas.microsoft.com/office/drawing/2014/main" id="{DCB31BBC-DAEC-C589-B765-8259289D0E41}"/>
              </a:ext>
            </a:extLst>
          </p:cNvPr>
          <p:cNvSpPr>
            <a:spLocks noGrp="1"/>
          </p:cNvSpPr>
          <p:nvPr>
            <p:ph idx="1"/>
          </p:nvPr>
        </p:nvSpPr>
        <p:spPr>
          <a:xfrm>
            <a:off x="914400" y="1336432"/>
            <a:ext cx="10687987" cy="3528646"/>
          </a:xfrm>
        </p:spPr>
        <p:txBody>
          <a:bodyPr anchor="t">
            <a:normAutofit/>
          </a:bodyPr>
          <a:lstStyle/>
          <a:p>
            <a:pPr marL="0" indent="0">
              <a:buNone/>
            </a:pPr>
            <a:r>
              <a:rPr lang="fr-FR" sz="2000" dirty="0">
                <a:latin typeface="Calibri" panose="020F0502020204030204" pitchFamily="34" charset="0"/>
                <a:cs typeface="Calibri" panose="020F0502020204030204" pitchFamily="34" charset="0"/>
              </a:rPr>
              <a:t>Sur base des points traités lors de cette rencontre, l’équipe du </a:t>
            </a:r>
            <a:r>
              <a:rPr lang="fr-FR" sz="2000" dirty="0" err="1">
                <a:latin typeface="Calibri" panose="020F0502020204030204" pitchFamily="34" charset="0"/>
                <a:cs typeface="Calibri" panose="020F0502020204030204" pitchFamily="34" charset="0"/>
              </a:rPr>
              <a:t>CRAcs</a:t>
            </a:r>
            <a:r>
              <a:rPr lang="fr-FR" sz="2000" dirty="0">
                <a:latin typeface="Calibri" panose="020F0502020204030204" pitchFamily="34" charset="0"/>
                <a:cs typeface="Calibri" panose="020F0502020204030204" pitchFamily="34" charset="0"/>
              </a:rPr>
              <a:t> réalisera :</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 document des question plus fréquemment posées (FAQ)</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Une « boîte à indicateurs » reprenant les indicateurs proposés par les associations et qui viendra compléter le guide élaboré par le CRAcs </a:t>
            </a:r>
          </a:p>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i="1" dirty="0">
                <a:latin typeface="Calibri" panose="020F0502020204030204" pitchFamily="34" charset="0"/>
                <a:cs typeface="Calibri" panose="020F0502020204030204" pitchFamily="34" charset="0"/>
              </a:rPr>
              <a:t>Ces documents ainsi que ce </a:t>
            </a:r>
            <a:r>
              <a:rPr lang="fr-FR" sz="2000" i="1">
                <a:latin typeface="Calibri" panose="020F0502020204030204" pitchFamily="34" charset="0"/>
                <a:cs typeface="Calibri" panose="020F0502020204030204" pitchFamily="34" charset="0"/>
              </a:rPr>
              <a:t>power point </a:t>
            </a:r>
            <a:r>
              <a:rPr lang="fr-FR" sz="2000" i="1" dirty="0">
                <a:latin typeface="Calibri" panose="020F0502020204030204" pitchFamily="34" charset="0"/>
                <a:cs typeface="Calibri" panose="020F0502020204030204" pitchFamily="34" charset="0"/>
              </a:rPr>
              <a:t>seront envoyés aux associations de la CS.</a:t>
            </a:r>
          </a:p>
          <a:p>
            <a:pPr marL="0" indent="0">
              <a:buNone/>
            </a:pPr>
            <a:endParaRPr lang="fr-FR" sz="2000" dirty="0"/>
          </a:p>
        </p:txBody>
      </p:sp>
    </p:spTree>
    <p:extLst>
      <p:ext uri="{BB962C8B-B14F-4D97-AF65-F5344CB8AC3E}">
        <p14:creationId xmlns:p14="http://schemas.microsoft.com/office/powerpoint/2010/main" val="132988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1A5C7-76DF-11E8-81FE-FE9829725D5B}"/>
              </a:ext>
            </a:extLst>
          </p:cNvPr>
          <p:cNvSpPr>
            <a:spLocks noGrp="1"/>
          </p:cNvSpPr>
          <p:nvPr>
            <p:ph type="ctrTitle"/>
          </p:nvPr>
        </p:nvSpPr>
        <p:spPr>
          <a:xfrm>
            <a:off x="1759236" y="2075505"/>
            <a:ext cx="8679915" cy="1494632"/>
          </a:xfrm>
        </p:spPr>
        <p:txBody>
          <a:bodyPr/>
          <a:lstStyle/>
          <a:p>
            <a:r>
              <a:rPr lang="fr-FR" dirty="0"/>
              <a:t>Merci pour votre attention</a:t>
            </a:r>
          </a:p>
        </p:txBody>
      </p:sp>
      <p:sp>
        <p:nvSpPr>
          <p:cNvPr id="3" name="Sous-titre 2">
            <a:extLst>
              <a:ext uri="{FF2B5EF4-FFF2-40B4-BE49-F238E27FC236}">
                <a16:creationId xmlns:a16="http://schemas.microsoft.com/office/drawing/2014/main" id="{ED331F2C-5BCB-EA89-2487-07DA6E89A16C}"/>
              </a:ext>
            </a:extLst>
          </p:cNvPr>
          <p:cNvSpPr>
            <a:spLocks noGrp="1"/>
          </p:cNvSpPr>
          <p:nvPr>
            <p:ph type="subTitle" idx="1"/>
          </p:nvPr>
        </p:nvSpPr>
        <p:spPr>
          <a:xfrm>
            <a:off x="1765724" y="4073244"/>
            <a:ext cx="8673427" cy="1322587"/>
          </a:xfrm>
        </p:spPr>
        <p:txBody>
          <a:bodyPr>
            <a:normAutofit/>
          </a:bodyPr>
          <a:lstStyle/>
          <a:p>
            <a:pPr>
              <a:lnSpc>
                <a:spcPct val="120000"/>
              </a:lnSpc>
              <a:spcBef>
                <a:spcPts val="0"/>
              </a:spcBef>
            </a:pPr>
            <a:r>
              <a:rPr lang="fr-FR" dirty="0">
                <a:latin typeface="Calibri" panose="020F0502020204030204" pitchFamily="34" charset="0"/>
                <a:cs typeface="Calibri" panose="020F0502020204030204" pitchFamily="34" charset="0"/>
              </a:rPr>
              <a:t>Beatriz Camargo - </a:t>
            </a:r>
            <a:r>
              <a:rPr lang="fr-FR"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beatriz.camargo@cbai.be</a:t>
            </a:r>
            <a:endParaRPr lang="fr-FR" dirty="0">
              <a:solidFill>
                <a:schemeClr val="bg1"/>
              </a:solidFill>
              <a:latin typeface="Calibri" panose="020F0502020204030204" pitchFamily="34" charset="0"/>
              <a:cs typeface="Calibri" panose="020F0502020204030204" pitchFamily="34" charset="0"/>
            </a:endParaRPr>
          </a:p>
          <a:p>
            <a:pPr>
              <a:lnSpc>
                <a:spcPct val="120000"/>
              </a:lnSpc>
              <a:spcBef>
                <a:spcPts val="0"/>
              </a:spcBef>
            </a:pPr>
            <a:r>
              <a:rPr lang="fr-FR" dirty="0" err="1">
                <a:latin typeface="Calibri" panose="020F0502020204030204" pitchFamily="34" charset="0"/>
                <a:cs typeface="Calibri" panose="020F0502020204030204" pitchFamily="34" charset="0"/>
              </a:rPr>
              <a:t>Fernanda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Flacco</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fernanda.flacco@cbai.be</a:t>
            </a:r>
            <a:endParaRPr lang="fr-FR" dirty="0">
              <a:latin typeface="Calibri" panose="020F0502020204030204" pitchFamily="34" charset="0"/>
              <a:cs typeface="Calibri" panose="020F0502020204030204" pitchFamily="34" charset="0"/>
            </a:endParaRPr>
          </a:p>
          <a:p>
            <a:pPr>
              <a:lnSpc>
                <a:spcPct val="120000"/>
              </a:lnSpc>
              <a:spcBef>
                <a:spcPts val="0"/>
              </a:spcBef>
            </a:pPr>
            <a:r>
              <a:rPr lang="fr-FR" dirty="0">
                <a:latin typeface="Calibri" panose="020F0502020204030204" pitchFamily="34" charset="0"/>
                <a:cs typeface="Calibri" panose="020F0502020204030204" pitchFamily="34" charset="0"/>
              </a:rPr>
              <a:t>Valeria </a:t>
            </a:r>
            <a:r>
              <a:rPr lang="fr-FR" dirty="0" err="1">
                <a:latin typeface="Calibri" panose="020F0502020204030204" pitchFamily="34" charset="0"/>
                <a:cs typeface="Calibri" panose="020F0502020204030204" pitchFamily="34" charset="0"/>
              </a:rPr>
              <a:t>Lucera</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valeria.lucera@cbai.be</a:t>
            </a:r>
            <a:endParaRPr lang="fr-FR" u="sng"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7A9BB2C-A16A-EAF5-D4BC-B44C504C0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14968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B00AB-61EF-7DAE-8BA4-705E5F3BE107}"/>
              </a:ext>
            </a:extLst>
          </p:cNvPr>
          <p:cNvSpPr>
            <a:spLocks noGrp="1"/>
          </p:cNvSpPr>
          <p:nvPr>
            <p:ph type="title"/>
          </p:nvPr>
        </p:nvSpPr>
        <p:spPr>
          <a:xfrm>
            <a:off x="0" y="13917"/>
            <a:ext cx="10880203" cy="975891"/>
          </a:xfrm>
        </p:spPr>
        <p:txBody>
          <a:bodyPr/>
          <a:lstStyle/>
          <a:p>
            <a:r>
              <a:rPr lang="fr-FR" dirty="0"/>
              <a:t>Présentation du CRAcs </a:t>
            </a:r>
          </a:p>
        </p:txBody>
      </p:sp>
      <p:sp>
        <p:nvSpPr>
          <p:cNvPr id="3" name="Espace réservé du contenu 2">
            <a:extLst>
              <a:ext uri="{FF2B5EF4-FFF2-40B4-BE49-F238E27FC236}">
                <a16:creationId xmlns:a16="http://schemas.microsoft.com/office/drawing/2014/main" id="{67216E38-A595-1E4F-29B3-43B2CAB45C76}"/>
              </a:ext>
            </a:extLst>
          </p:cNvPr>
          <p:cNvSpPr>
            <a:spLocks noGrp="1"/>
          </p:cNvSpPr>
          <p:nvPr>
            <p:ph idx="1"/>
          </p:nvPr>
        </p:nvSpPr>
        <p:spPr>
          <a:xfrm>
            <a:off x="778473" y="989808"/>
            <a:ext cx="10663883" cy="5608700"/>
          </a:xfrm>
        </p:spPr>
        <p:txBody>
          <a:bodyPr anchor="t"/>
          <a:lstStyle/>
          <a:p>
            <a:pPr marL="0" indent="0">
              <a:buNone/>
            </a:pPr>
            <a:r>
              <a:rPr lang="fr-FR" sz="2000" b="1" dirty="0">
                <a:latin typeface="Calibri" panose="020F0502020204030204" pitchFamily="34" charset="0"/>
                <a:cs typeface="Calibri" panose="020F0502020204030204" pitchFamily="34" charset="0"/>
              </a:rPr>
              <a:t>Les objectifs:</a:t>
            </a:r>
          </a:p>
          <a:p>
            <a:pPr marL="0" indent="0">
              <a:buNone/>
            </a:pPr>
            <a:endParaRPr lang="fr-FR" dirty="0">
              <a:latin typeface="Calibri" panose="020F0502020204030204" pitchFamily="34" charset="0"/>
              <a:cs typeface="Calibri" panose="020F0502020204030204" pitchFamily="34" charset="0"/>
            </a:endParaRPr>
          </a:p>
          <a:p>
            <a:pPr>
              <a:buClr>
                <a:srgbClr val="541D2B"/>
              </a:buClr>
            </a:pPr>
            <a:r>
              <a:rPr lang="fr-FR" dirty="0">
                <a:latin typeface="Calibri" panose="020F0502020204030204" pitchFamily="34" charset="0"/>
                <a:cs typeface="Calibri" panose="020F0502020204030204" pitchFamily="34" charset="0"/>
              </a:rPr>
              <a:t>S’approprier la </a:t>
            </a:r>
            <a:r>
              <a:rPr lang="fr-FR" b="1" dirty="0">
                <a:latin typeface="Calibri" panose="020F0502020204030204" pitchFamily="34" charset="0"/>
                <a:cs typeface="Calibri" panose="020F0502020204030204" pitchFamily="34" charset="0"/>
              </a:rPr>
              <a:t>notion d’indicateur </a:t>
            </a:r>
            <a:r>
              <a:rPr lang="fr-FR" dirty="0">
                <a:latin typeface="Calibri" panose="020F0502020204030204" pitchFamily="34" charset="0"/>
                <a:cs typeface="Calibri" panose="020F0502020204030204" pitchFamily="34" charset="0"/>
              </a:rPr>
              <a:t>: qu’entend-t-on par indicateur, à quoi </a:t>
            </a:r>
            <a:r>
              <a:rPr lang="fr-FR" dirty="0" err="1">
                <a:latin typeface="Calibri" panose="020F0502020204030204" pitchFamily="34" charset="0"/>
                <a:cs typeface="Calibri" panose="020F0502020204030204" pitchFamily="34" charset="0"/>
              </a:rPr>
              <a:t>sert-il</a:t>
            </a:r>
            <a:r>
              <a:rPr lang="fr-FR" dirty="0">
                <a:latin typeface="Calibri" panose="020F0502020204030204" pitchFamily="34" charset="0"/>
                <a:cs typeface="Calibri" panose="020F0502020204030204" pitchFamily="34" charset="0"/>
              </a:rPr>
              <a:t>, quels sont les différents types d’indicateurs et ses caractéristiques, etc.</a:t>
            </a:r>
          </a:p>
          <a:p>
            <a:pPr>
              <a:buClr>
                <a:srgbClr val="541D2B"/>
              </a:buClr>
            </a:pPr>
            <a:r>
              <a:rPr lang="fr-FR" dirty="0">
                <a:latin typeface="Calibri" panose="020F0502020204030204" pitchFamily="34" charset="0"/>
                <a:cs typeface="Calibri" panose="020F0502020204030204" pitchFamily="34" charset="0"/>
              </a:rPr>
              <a:t>Situer l’utilisation des indicateurs dans le cadre du </a:t>
            </a:r>
            <a:r>
              <a:rPr lang="fr-FR" b="1" dirty="0">
                <a:latin typeface="Calibri" panose="020F0502020204030204" pitchFamily="34" charset="0"/>
                <a:cs typeface="Calibri" panose="020F0502020204030204" pitchFamily="34" charset="0"/>
              </a:rPr>
              <a:t>décret de cohésion sociale et de ses objectifs</a:t>
            </a:r>
            <a:r>
              <a:rPr lang="fr-FR" dirty="0">
                <a:latin typeface="Calibri" panose="020F0502020204030204" pitchFamily="34" charset="0"/>
                <a:cs typeface="Calibri" panose="020F0502020204030204" pitchFamily="34" charset="0"/>
              </a:rPr>
              <a:t>.</a:t>
            </a:r>
          </a:p>
          <a:p>
            <a:pPr>
              <a:buClr>
                <a:srgbClr val="541D2B"/>
              </a:buClr>
            </a:pPr>
            <a:r>
              <a:rPr lang="fr-FR" b="1" dirty="0">
                <a:latin typeface="Calibri" panose="020F0502020204030204" pitchFamily="34" charset="0"/>
                <a:cs typeface="Calibri" panose="020F0502020204030204" pitchFamily="34" charset="0"/>
              </a:rPr>
              <a:t>Outiller </a:t>
            </a:r>
            <a:r>
              <a:rPr lang="fr-FR" dirty="0">
                <a:latin typeface="Calibri" panose="020F0502020204030204" pitchFamily="34" charset="0"/>
                <a:cs typeface="Calibri" panose="020F0502020204030204" pitchFamily="34" charset="0"/>
              </a:rPr>
              <a:t>les associations et leur permettre de repartir avec des </a:t>
            </a:r>
            <a:r>
              <a:rPr lang="fr-FR" b="1" dirty="0">
                <a:latin typeface="Calibri" panose="020F0502020204030204" pitchFamily="34" charset="0"/>
                <a:cs typeface="Calibri" panose="020F0502020204030204" pitchFamily="34" charset="0"/>
              </a:rPr>
              <a:t>exemples concrets </a:t>
            </a:r>
            <a:r>
              <a:rPr lang="fr-FR" dirty="0">
                <a:latin typeface="Calibri" panose="020F0502020204030204" pitchFamily="34" charset="0"/>
                <a:cs typeface="Calibri" panose="020F0502020204030204" pitchFamily="34" charset="0"/>
              </a:rPr>
              <a:t>d’indicateurs (d’impact).</a:t>
            </a:r>
          </a:p>
          <a:p>
            <a:pPr>
              <a:buClr>
                <a:srgbClr val="541D2B"/>
              </a:buClr>
            </a:pPr>
            <a:r>
              <a:rPr lang="fr-FR" dirty="0">
                <a:latin typeface="Calibri" panose="020F0502020204030204" pitchFamily="34" charset="0"/>
                <a:cs typeface="Calibri" panose="020F0502020204030204" pitchFamily="34" charset="0"/>
              </a:rPr>
              <a:t>Questionner son projet (dans le cadre de l’agréement) et </a:t>
            </a:r>
            <a:r>
              <a:rPr lang="fr-FR" b="1" dirty="0">
                <a:latin typeface="Calibri" panose="020F0502020204030204" pitchFamily="34" charset="0"/>
                <a:cs typeface="Calibri" panose="020F0502020204030204" pitchFamily="34" charset="0"/>
              </a:rPr>
              <a:t>échanger autour des pratiques d’évaluation </a:t>
            </a:r>
            <a:r>
              <a:rPr lang="fr-FR" dirty="0">
                <a:latin typeface="Calibri" panose="020F0502020204030204" pitchFamily="34" charset="0"/>
                <a:cs typeface="Calibri" panose="020F0502020204030204" pitchFamily="34" charset="0"/>
              </a:rPr>
              <a:t>avec les pairs. </a:t>
            </a:r>
          </a:p>
        </p:txBody>
      </p:sp>
    </p:spTree>
    <p:extLst>
      <p:ext uri="{BB962C8B-B14F-4D97-AF65-F5344CB8AC3E}">
        <p14:creationId xmlns:p14="http://schemas.microsoft.com/office/powerpoint/2010/main" val="20238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6227"/>
            <a:ext cx="12192000" cy="691256"/>
          </a:xfrm>
        </p:spPr>
        <p:txBody>
          <a:bodyPr/>
          <a:lstStyle/>
          <a:p>
            <a:r>
              <a:rPr lang="fr-BE" sz="3200"/>
              <a:t>Les indicateurs: vers une définition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902741" y="776847"/>
            <a:ext cx="11289259" cy="5966753"/>
          </a:xfrm>
        </p:spPr>
        <p:txBody>
          <a:bodyPr anchor="t">
            <a:normAutofit/>
          </a:bodyPr>
          <a:lstStyle/>
          <a:p>
            <a:pPr>
              <a:buClr>
                <a:srgbClr val="541D2B"/>
              </a:buClr>
            </a:pPr>
            <a:r>
              <a:rPr lang="fr-BE" dirty="0">
                <a:latin typeface="Calibri" panose="020F0502020204030204" pitchFamily="34" charset="0"/>
                <a:cs typeface="Calibri" panose="020F0502020204030204" pitchFamily="34" charset="0"/>
              </a:rPr>
              <a:t>La notion d‘indicateur: un élément du processus d’évaluation:</a:t>
            </a:r>
          </a:p>
          <a:p>
            <a:pPr marL="0" indent="0">
              <a:buNone/>
            </a:pPr>
            <a:endParaRPr lang="fr-BE" sz="2000" dirty="0"/>
          </a:p>
          <a:p>
            <a:pPr marL="0" indent="0">
              <a:buNone/>
            </a:pPr>
            <a:endParaRPr lang="fr-BE" sz="2000" dirty="0"/>
          </a:p>
          <a:p>
            <a:pPr>
              <a:buClr>
                <a:srgbClr val="541D2B"/>
              </a:buClr>
            </a:pPr>
            <a:endParaRPr lang="fr-BE" sz="800"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 but des indicateurs: traduire, verbaliser, opérationnaliser les dimensions que l’on souhaite évaluer</a:t>
            </a: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sz="1600" dirty="0">
              <a:solidFill>
                <a:srgbClr val="000000"/>
              </a:solidFill>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Les indicateurs: une définition</a:t>
            </a:r>
          </a:p>
          <a:p>
            <a:pPr>
              <a:buClr>
                <a:srgbClr val="541D2B"/>
              </a:buClr>
            </a:pPr>
            <a:endParaRPr lang="fr-BE" dirty="0">
              <a:solidFill>
                <a:srgbClr val="000000"/>
              </a:solidFill>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fr-BE" dirty="0">
              <a:solidFill>
                <a:srgbClr val="000000"/>
              </a:solidFill>
              <a:latin typeface="Calibri" panose="020F0502020204030204" pitchFamily="34" charset="0"/>
              <a:cs typeface="Calibri" panose="020F0502020204030204" pitchFamily="34" charset="0"/>
            </a:endParaRPr>
          </a:p>
          <a:p>
            <a:pPr marL="0" indent="0">
              <a:buNone/>
            </a:pPr>
            <a:endParaRPr lang="fr-BE"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78FE18D-FBE8-9B46-789B-B70970D92962}"/>
              </a:ext>
            </a:extLst>
          </p:cNvPr>
          <p:cNvSpPr txBox="1"/>
          <p:nvPr/>
        </p:nvSpPr>
        <p:spPr>
          <a:xfrm>
            <a:off x="1890584" y="1273117"/>
            <a:ext cx="8241956" cy="1107996"/>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dirty="0">
                <a:latin typeface="Calibri" panose="020F0502020204030204" pitchFamily="34" charset="0"/>
                <a:cs typeface="Calibri" panose="020F0502020204030204" pitchFamily="34" charset="0"/>
              </a:rPr>
              <a:t>- « Qu’est-ce que je vais évaluer ? » </a:t>
            </a:r>
            <a:r>
              <a:rPr lang="fr-BE" b="1" dirty="0">
                <a:latin typeface="Calibri" panose="020F0502020204030204" pitchFamily="34" charset="0"/>
                <a:cs typeface="Calibri" panose="020F0502020204030204" pitchFamily="34" charset="0"/>
              </a:rPr>
              <a:t>(= Objet d’évaluation)</a:t>
            </a:r>
          </a:p>
          <a:p>
            <a:r>
              <a:rPr lang="fr-BE" dirty="0">
                <a:latin typeface="Calibri" panose="020F0502020204030204" pitchFamily="34" charset="0"/>
                <a:cs typeface="Calibri" panose="020F0502020204030204" pitchFamily="34" charset="0"/>
              </a:rPr>
              <a:t>- « Sous quel angle ? » (= </a:t>
            </a:r>
            <a:r>
              <a:rPr lang="fr-BE" b="1" dirty="0">
                <a:latin typeface="Calibri" panose="020F0502020204030204" pitchFamily="34" charset="0"/>
                <a:cs typeface="Calibri" panose="020F0502020204030204" pitchFamily="34" charset="0"/>
              </a:rPr>
              <a:t>Critère d’évaluation</a:t>
            </a:r>
            <a:r>
              <a:rPr lang="fr-BE" dirty="0">
                <a:latin typeface="Calibri" panose="020F0502020204030204" pitchFamily="34" charset="0"/>
                <a:cs typeface="Calibri" panose="020F0502020204030204" pitchFamily="34" charset="0"/>
              </a:rPr>
              <a:t>)</a:t>
            </a:r>
          </a:p>
          <a:p>
            <a:r>
              <a:rPr lang="fr-BE" dirty="0">
                <a:latin typeface="Calibri" panose="020F0502020204030204" pitchFamily="34" charset="0"/>
                <a:cs typeface="Calibri" panose="020F0502020204030204" pitchFamily="34" charset="0"/>
              </a:rPr>
              <a:t>- « Au moyen de quelle information ? » </a:t>
            </a:r>
            <a:r>
              <a:rPr lang="fr-BE" b="1" dirty="0">
                <a:solidFill>
                  <a:srgbClr val="541D2B"/>
                </a:solidFill>
                <a:latin typeface="Calibri" panose="020F0502020204030204" pitchFamily="34" charset="0"/>
                <a:cs typeface="Calibri" panose="020F0502020204030204" pitchFamily="34" charset="0"/>
              </a:rPr>
              <a:t>(= Indicateur)</a:t>
            </a:r>
          </a:p>
          <a:p>
            <a:pPr algn="ctr"/>
            <a:r>
              <a:rPr lang="fr-BE" sz="105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6" name="ZoneTexte 5">
            <a:extLst>
              <a:ext uri="{FF2B5EF4-FFF2-40B4-BE49-F238E27FC236}">
                <a16:creationId xmlns:a16="http://schemas.microsoft.com/office/drawing/2014/main" id="{1BAA878F-F170-B81E-C26E-6DE8081AE2C1}"/>
              </a:ext>
            </a:extLst>
          </p:cNvPr>
          <p:cNvSpPr txBox="1"/>
          <p:nvPr/>
        </p:nvSpPr>
        <p:spPr>
          <a:xfrm>
            <a:off x="1890584" y="3031433"/>
            <a:ext cx="8241957" cy="166199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BE" b="0" i="0" u="none" strike="noStrike" dirty="0">
                <a:solidFill>
                  <a:srgbClr val="000000"/>
                </a:solidFill>
                <a:effectLst/>
                <a:latin typeface="Calibri" panose="020F0502020204030204" pitchFamily="34" charset="0"/>
                <a:cs typeface="Calibri" panose="020F0502020204030204" pitchFamily="34" charset="0"/>
              </a:rPr>
              <a:t>Quand on évalue une action, on le fait selon un angle d’étude (un critère), c’est-à-dire un concept (par exemple la « participation ») qui n’est pas directement observable. On ne mesure pas un concept en tant que tel, mais ses </a:t>
            </a:r>
            <a:r>
              <a:rPr lang="fr-BE" b="0" i="0" u="sng" strike="noStrike" dirty="0">
                <a:solidFill>
                  <a:srgbClr val="000000"/>
                </a:solidFill>
                <a:effectLst/>
                <a:latin typeface="Calibri" panose="020F0502020204030204" pitchFamily="34" charset="0"/>
                <a:cs typeface="Calibri" panose="020F0502020204030204" pitchFamily="34" charset="0"/>
              </a:rPr>
              <a:t>manifestations concrètes</a:t>
            </a:r>
            <a:r>
              <a:rPr lang="fr-BE" b="0" i="0" u="none" strike="noStrike" dirty="0">
                <a:solidFill>
                  <a:srgbClr val="000000"/>
                </a:solidFill>
                <a:effectLst/>
                <a:latin typeface="Calibri" panose="020F0502020204030204" pitchFamily="34" charset="0"/>
                <a:cs typeface="Calibri" panose="020F0502020204030204" pitchFamily="34" charset="0"/>
              </a:rPr>
              <a:t>.</a:t>
            </a:r>
          </a:p>
          <a:p>
            <a:pPr algn="just"/>
            <a:r>
              <a:rPr lang="fr-BE" b="0" i="0" u="none" strike="noStrike" dirty="0">
                <a:solidFill>
                  <a:srgbClr val="000000"/>
                </a:solidFill>
                <a:effectLst/>
                <a:latin typeface="Calibri" panose="020F0502020204030204" pitchFamily="34" charset="0"/>
                <a:cs typeface="Calibri" panose="020F0502020204030204" pitchFamily="34" charset="0"/>
              </a:rPr>
              <a:t>L’indicateur permet de traduire le </a:t>
            </a:r>
            <a:r>
              <a:rPr lang="fr-BE" b="0" i="0" u="none" strike="noStrike" dirty="0">
                <a:solidFill>
                  <a:srgbClr val="541D2B"/>
                </a:solidFill>
                <a:effectLst/>
                <a:latin typeface="Calibri" panose="020F0502020204030204" pitchFamily="34" charset="0"/>
                <a:cs typeface="Calibri" panose="020F0502020204030204" pitchFamily="34" charset="0"/>
              </a:rPr>
              <a:t>critère d’évaluation (l’angle que l’on souhaite observer) </a:t>
            </a:r>
            <a:r>
              <a:rPr lang="fr-BE" b="0" i="0" u="none" strike="noStrike" dirty="0">
                <a:solidFill>
                  <a:schemeClr val="tx1"/>
                </a:solidFill>
                <a:effectLst/>
                <a:latin typeface="Calibri" panose="020F0502020204030204" pitchFamily="34" charset="0"/>
                <a:cs typeface="Calibri" panose="020F0502020204030204" pitchFamily="34" charset="0"/>
              </a:rPr>
              <a:t>en une </a:t>
            </a:r>
            <a:r>
              <a:rPr lang="fr-BE" b="0" i="0" u="none" strike="noStrike" dirty="0">
                <a:solidFill>
                  <a:srgbClr val="541D2B"/>
                </a:solidFill>
                <a:effectLst/>
                <a:latin typeface="Calibri" panose="020F0502020204030204" pitchFamily="34" charset="0"/>
                <a:cs typeface="Calibri" panose="020F0502020204030204" pitchFamily="34" charset="0"/>
              </a:rPr>
              <a:t>donnée observable et mesurable. </a:t>
            </a:r>
          </a:p>
          <a:p>
            <a:pPr algn="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7" name="ZoneTexte 6">
            <a:extLst>
              <a:ext uri="{FF2B5EF4-FFF2-40B4-BE49-F238E27FC236}">
                <a16:creationId xmlns:a16="http://schemas.microsoft.com/office/drawing/2014/main" id="{3244FCAE-9A3F-43E9-5AAD-48AA6E7715A0}"/>
              </a:ext>
            </a:extLst>
          </p:cNvPr>
          <p:cNvSpPr txBox="1"/>
          <p:nvPr/>
        </p:nvSpPr>
        <p:spPr>
          <a:xfrm>
            <a:off x="1946189" y="5277235"/>
            <a:ext cx="8186352" cy="153888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(IBSA, 2014)</a:t>
            </a:r>
          </a:p>
          <a:p>
            <a:pPr algn="just">
              <a:buClr>
                <a:srgbClr val="541D2B"/>
              </a:buClr>
            </a:pPr>
            <a:endParaRPr lang="fr-BE" sz="1100" i="1" dirty="0">
              <a:solidFill>
                <a:srgbClr val="000000"/>
              </a:solidFill>
              <a:latin typeface="Calibri" panose="020F0502020204030204" pitchFamily="34" charset="0"/>
              <a:cs typeface="Calibri" panose="020F0502020204030204" pitchFamily="34" charset="0"/>
            </a:endParaRPr>
          </a:p>
          <a:p>
            <a:pPr>
              <a:buClr>
                <a:srgbClr val="541D2B"/>
              </a:buClr>
            </a:pPr>
            <a:r>
              <a:rPr lang="fr-BE" dirty="0">
                <a:solidFill>
                  <a:srgbClr val="000000"/>
                </a:solidFill>
                <a:latin typeface="Calibri" panose="020F0502020204030204" pitchFamily="34" charset="0"/>
                <a:cs typeface="Calibri" panose="020F0502020204030204" pitchFamily="34" charset="0"/>
              </a:rPr>
              <a:t>« </a:t>
            </a:r>
            <a:r>
              <a:rPr lang="fr-BE"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dirty="0">
                <a:solidFill>
                  <a:srgbClr val="000000"/>
                </a:solidFill>
                <a:latin typeface="Calibri" panose="020F0502020204030204" pitchFamily="34" charset="0"/>
                <a:cs typeface="Calibri" panose="020F0502020204030204" pitchFamily="34" charset="0"/>
              </a:rPr>
              <a:t>» </a:t>
            </a:r>
          </a:p>
          <a:p>
            <a:pPr algn="r">
              <a:buClr>
                <a:srgbClr val="541D2B"/>
              </a:buClr>
            </a:pPr>
            <a:r>
              <a:rPr lang="fr-BE" sz="1200" dirty="0">
                <a:solidFill>
                  <a:srgbClr val="541D2B"/>
                </a:solidFill>
                <a:latin typeface="Calibri" panose="020F0502020204030204" pitchFamily="34" charset="0"/>
                <a:cs typeface="Calibri" panose="020F0502020204030204" pitchFamily="34" charset="0"/>
              </a:rPr>
              <a:t>(Commission européenne, 2014)  </a:t>
            </a:r>
          </a:p>
        </p:txBody>
      </p:sp>
    </p:spTree>
    <p:extLst>
      <p:ext uri="{BB962C8B-B14F-4D97-AF65-F5344CB8AC3E}">
        <p14:creationId xmlns:p14="http://schemas.microsoft.com/office/powerpoint/2010/main" val="17337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3917"/>
            <a:ext cx="12191999" cy="730003"/>
          </a:xfrm>
        </p:spPr>
        <p:txBody>
          <a:bodyPr/>
          <a:lstStyle/>
          <a:p>
            <a:r>
              <a:rPr lang="fr-BE"/>
              <a:t>Les indicateurs: une classification</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321276" y="1149178"/>
            <a:ext cx="11870724" cy="5708822"/>
          </a:xfrm>
        </p:spPr>
        <p:txBody>
          <a:bodyPr anchor="t">
            <a:normAutofit/>
          </a:bodyPr>
          <a:lstStyle/>
          <a:p>
            <a:pPr marL="0" indent="0">
              <a:buNone/>
            </a:pPr>
            <a:r>
              <a:rPr lang="fr-BE" dirty="0">
                <a:latin typeface="Calibri" panose="020F0502020204030204" pitchFamily="34" charset="0"/>
                <a:cs typeface="Calibri" panose="020F0502020204030204" pitchFamily="34" charset="0"/>
              </a:rPr>
              <a:t>Une classification selon l’unité de mesure (qualitative ou quantitative):</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5" name="ZoneTexte 4">
            <a:extLst>
              <a:ext uri="{FF2B5EF4-FFF2-40B4-BE49-F238E27FC236}">
                <a16:creationId xmlns:a16="http://schemas.microsoft.com/office/drawing/2014/main" id="{E2D0AB1F-0A33-23C8-79DD-E649150D872A}"/>
              </a:ext>
            </a:extLst>
          </p:cNvPr>
          <p:cNvSpPr txBox="1"/>
          <p:nvPr/>
        </p:nvSpPr>
        <p:spPr>
          <a:xfrm>
            <a:off x="478172" y="2274838"/>
            <a:ext cx="5058562" cy="350865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b="1" dirty="0">
              <a:solidFill>
                <a:srgbClr val="541D2B"/>
              </a:solidFill>
              <a:latin typeface="Calibri" panose="020F0502020204030204" pitchFamily="34" charset="0"/>
              <a:cs typeface="Calibri" panose="020F0502020204030204" pitchFamily="34" charset="0"/>
            </a:endParaRPr>
          </a:p>
          <a:p>
            <a:pPr marL="457200" lvl="1" indent="0">
              <a:buNone/>
            </a:pPr>
            <a:r>
              <a:rPr lang="fr-BE" dirty="0">
                <a:latin typeface="Calibri" panose="020F0502020204030204" pitchFamily="34" charset="0"/>
                <a:cs typeface="Calibri" panose="020F0502020204030204" pitchFamily="34" charset="0"/>
              </a:rPr>
              <a:t>Mesurent des quantités chiffrées et s’expriment </a:t>
            </a:r>
            <a:r>
              <a:rPr lang="fr-BE" b="0" i="0" u="none" strike="noStrike" dirty="0">
                <a:solidFill>
                  <a:srgbClr val="000000"/>
                </a:solidFill>
                <a:effectLst/>
                <a:latin typeface="Calibri" panose="020F0502020204030204" pitchFamily="34" charset="0"/>
                <a:cs typeface="Calibri" panose="020F0502020204030204" pitchFamily="34" charset="0"/>
              </a:rPr>
              <a:t>en chiffres</a:t>
            </a: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d’emploi après un accompagnement</a:t>
            </a:r>
          </a:p>
          <a:p>
            <a:endParaRPr lang="fr-FR" sz="2400" dirty="0"/>
          </a:p>
        </p:txBody>
      </p:sp>
      <p:sp>
        <p:nvSpPr>
          <p:cNvPr id="6" name="ZoneTexte 5">
            <a:extLst>
              <a:ext uri="{FF2B5EF4-FFF2-40B4-BE49-F238E27FC236}">
                <a16:creationId xmlns:a16="http://schemas.microsoft.com/office/drawing/2014/main" id="{AD3E8F17-8703-9676-446F-06A7B5AAAE98}"/>
              </a:ext>
            </a:extLst>
          </p:cNvPr>
          <p:cNvSpPr txBox="1"/>
          <p:nvPr/>
        </p:nvSpPr>
        <p:spPr>
          <a:xfrm>
            <a:off x="6467912" y="2263676"/>
            <a:ext cx="4792910" cy="3693319"/>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b="1" dirty="0">
                <a:solidFill>
                  <a:srgbClr val="541D2B"/>
                </a:solidFill>
                <a:latin typeface="Calibri" panose="020F0502020204030204" pitchFamily="34" charset="0"/>
                <a:cs typeface="Calibri" panose="020F0502020204030204" pitchFamily="34" charset="0"/>
              </a:rPr>
              <a:t>Indicateurs qualitatifs</a:t>
            </a:r>
          </a:p>
          <a:p>
            <a:pPr marL="0"/>
            <a:r>
              <a:rPr lang="fr-BE" b="1" dirty="0">
                <a:solidFill>
                  <a:srgbClr val="541D2B"/>
                </a:solidFill>
                <a:latin typeface="Calibri" panose="020F0502020204030204" pitchFamily="34" charset="0"/>
                <a:cs typeface="Calibri" panose="020F0502020204030204" pitchFamily="34" charset="0"/>
              </a:rPr>
              <a:t> </a:t>
            </a:r>
          </a:p>
          <a:p>
            <a:pPr marL="457200" lvl="1"/>
            <a:r>
              <a:rPr lang="fr-BE" dirty="0">
                <a:latin typeface="Calibri" panose="020F0502020204030204" pitchFamily="34" charset="0"/>
                <a:cs typeface="Calibri" panose="020F0502020204030204" pitchFamily="34" charset="0"/>
              </a:rPr>
              <a:t> Basés sur des discours, opinions, observations</a:t>
            </a:r>
          </a:p>
          <a:p>
            <a:pPr marL="0"/>
            <a:endParaRPr lang="fr-BE" dirty="0">
              <a:latin typeface="Calibri" panose="020F0502020204030204" pitchFamily="34" charset="0"/>
              <a:cs typeface="Calibri" panose="020F0502020204030204" pitchFamily="34" charset="0"/>
            </a:endParaRPr>
          </a:p>
          <a:p>
            <a:pPr marL="0"/>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Appréciation des bénéficiaires sur l’utilité des actions</a:t>
            </a:r>
          </a:p>
        </p:txBody>
      </p:sp>
    </p:spTree>
    <p:extLst>
      <p:ext uri="{BB962C8B-B14F-4D97-AF65-F5344CB8AC3E}">
        <p14:creationId xmlns:p14="http://schemas.microsoft.com/office/powerpoint/2010/main" val="131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ED58DA-8046-8E3D-4A55-3267171FF28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7" t="22747" r="39868" b="-199"/>
          <a:stretch/>
        </p:blipFill>
        <p:spPr>
          <a:xfrm>
            <a:off x="3710281" y="101241"/>
            <a:ext cx="8094728" cy="6655518"/>
          </a:xfrm>
          <a:prstGeom prst="rect">
            <a:avLst/>
          </a:prstGeom>
        </p:spPr>
      </p:pic>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196992" y="668710"/>
            <a:ext cx="2601427" cy="3993231"/>
          </a:xfrm>
        </p:spPr>
        <p:txBody>
          <a:bodyPr/>
          <a:lstStyle/>
          <a:p>
            <a:r>
              <a:rPr lang="fr-BE" dirty="0"/>
              <a:t>Les indicateurs: une classification selon ce qu’ils visent à interroger</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p:txBody>
          <a:bodyPr anchor="t">
            <a:normAutofit/>
          </a:bodyPr>
          <a:lstStyle/>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8" name="ZoneTexte 7">
            <a:extLst>
              <a:ext uri="{FF2B5EF4-FFF2-40B4-BE49-F238E27FC236}">
                <a16:creationId xmlns:a16="http://schemas.microsoft.com/office/drawing/2014/main" id="{907EACCE-B6E6-5B10-88AD-9B12F6B5DFD9}"/>
              </a:ext>
            </a:extLst>
          </p:cNvPr>
          <p:cNvSpPr txBox="1"/>
          <p:nvPr/>
        </p:nvSpPr>
        <p:spPr>
          <a:xfrm>
            <a:off x="677133" y="5426437"/>
            <a:ext cx="2455812" cy="523220"/>
          </a:xfrm>
          <a:prstGeom prst="rect">
            <a:avLst/>
          </a:prstGeom>
          <a:gradFill flip="none" rotWithShape="1">
            <a:gsLst>
              <a:gs pos="0">
                <a:srgbClr val="541D2B">
                  <a:tint val="66000"/>
                  <a:satMod val="160000"/>
                </a:srgbClr>
              </a:gs>
              <a:gs pos="50000">
                <a:srgbClr val="541D2B">
                  <a:tint val="44500"/>
                  <a:satMod val="160000"/>
                </a:srgbClr>
              </a:gs>
              <a:gs pos="100000">
                <a:srgbClr val="541D2B">
                  <a:tint val="23500"/>
                  <a:satMod val="160000"/>
                </a:srgbClr>
              </a:gs>
            </a:gsLst>
            <a:path path="circle">
              <a:fillToRect r="100000" b="100000"/>
            </a:path>
            <a:tileRect l="-100000" t="-100000"/>
          </a:gradFill>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sz="1400" i="1" dirty="0">
                <a:solidFill>
                  <a:srgbClr val="541D2B"/>
                </a:solidFill>
                <a:latin typeface="Calibri" panose="020F0502020204030204" pitchFamily="34" charset="0"/>
                <a:cs typeface="Calibri" panose="020F0502020204030204" pitchFamily="34" charset="0"/>
              </a:rPr>
              <a:t>(Commission européenne, 2013, 1999) </a:t>
            </a:r>
          </a:p>
        </p:txBody>
      </p:sp>
    </p:spTree>
    <p:extLst>
      <p:ext uri="{BB962C8B-B14F-4D97-AF65-F5344CB8AC3E}">
        <p14:creationId xmlns:p14="http://schemas.microsoft.com/office/powerpoint/2010/main" val="345413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3A93C-AC6F-9716-60E0-EF019008F998}"/>
              </a:ext>
            </a:extLst>
          </p:cNvPr>
          <p:cNvSpPr>
            <a:spLocks noGrp="1"/>
          </p:cNvSpPr>
          <p:nvPr>
            <p:ph type="title"/>
          </p:nvPr>
        </p:nvSpPr>
        <p:spPr/>
        <p:txBody>
          <a:bodyPr/>
          <a:lstStyle/>
          <a:p>
            <a:r>
              <a:rPr lang="fr-BE" dirty="0"/>
              <a:t>Les indicateurs sur un ligne du temps </a:t>
            </a:r>
          </a:p>
        </p:txBody>
      </p:sp>
      <p:cxnSp>
        <p:nvCxnSpPr>
          <p:cNvPr id="5" name="Connecteur droit avec flèche 4">
            <a:extLst>
              <a:ext uri="{FF2B5EF4-FFF2-40B4-BE49-F238E27FC236}">
                <a16:creationId xmlns:a16="http://schemas.microsoft.com/office/drawing/2014/main" id="{096B8DB8-1FFF-5C59-5B43-B4C5B8E0EBFB}"/>
              </a:ext>
            </a:extLst>
          </p:cNvPr>
          <p:cNvCxnSpPr/>
          <p:nvPr/>
        </p:nvCxnSpPr>
        <p:spPr>
          <a:xfrm>
            <a:off x="1270000" y="3738880"/>
            <a:ext cx="96520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55B5098D-2907-3725-046C-340A04FDA6BE}"/>
              </a:ext>
            </a:extLst>
          </p:cNvPr>
          <p:cNvSpPr/>
          <p:nvPr/>
        </p:nvSpPr>
        <p:spPr>
          <a:xfrm>
            <a:off x="4840022" y="3304540"/>
            <a:ext cx="670560" cy="868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7" name="ZoneTexte 6">
            <a:extLst>
              <a:ext uri="{FF2B5EF4-FFF2-40B4-BE49-F238E27FC236}">
                <a16:creationId xmlns:a16="http://schemas.microsoft.com/office/drawing/2014/main" id="{C8FD5F2C-CC0C-2C28-0423-1FF722F8FA61}"/>
              </a:ext>
            </a:extLst>
          </p:cNvPr>
          <p:cNvSpPr txBox="1"/>
          <p:nvPr/>
        </p:nvSpPr>
        <p:spPr>
          <a:xfrm>
            <a:off x="4708655" y="2934454"/>
            <a:ext cx="1005127" cy="369332"/>
          </a:xfrm>
          <a:prstGeom prst="rect">
            <a:avLst/>
          </a:prstGeom>
          <a:noFill/>
        </p:spPr>
        <p:txBody>
          <a:bodyPr wrap="square" rtlCol="0">
            <a:spAutoFit/>
          </a:bodyPr>
          <a:lstStyle/>
          <a:p>
            <a:r>
              <a:rPr lang="fr-BE" dirty="0"/>
              <a:t>Action </a:t>
            </a:r>
          </a:p>
        </p:txBody>
      </p:sp>
      <p:sp>
        <p:nvSpPr>
          <p:cNvPr id="8" name="Accolade ouvrante 7">
            <a:extLst>
              <a:ext uri="{FF2B5EF4-FFF2-40B4-BE49-F238E27FC236}">
                <a16:creationId xmlns:a16="http://schemas.microsoft.com/office/drawing/2014/main" id="{04374A59-EDF8-2D11-A555-161A0B4DD254}"/>
              </a:ext>
            </a:extLst>
          </p:cNvPr>
          <p:cNvSpPr/>
          <p:nvPr/>
        </p:nvSpPr>
        <p:spPr>
          <a:xfrm rot="16200000" flipV="1">
            <a:off x="2630580" y="2916169"/>
            <a:ext cx="924554" cy="343865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a:extLst>
              <a:ext uri="{FF2B5EF4-FFF2-40B4-BE49-F238E27FC236}">
                <a16:creationId xmlns:a16="http://schemas.microsoft.com/office/drawing/2014/main" id="{9C141819-8382-20F6-3BB0-8B74BD0751A6}"/>
              </a:ext>
            </a:extLst>
          </p:cNvPr>
          <p:cNvSpPr txBox="1"/>
          <p:nvPr/>
        </p:nvSpPr>
        <p:spPr>
          <a:xfrm>
            <a:off x="1477773" y="5256006"/>
            <a:ext cx="30269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BE" dirty="0"/>
              <a:t>Ressources </a:t>
            </a:r>
          </a:p>
        </p:txBody>
      </p:sp>
      <p:cxnSp>
        <p:nvCxnSpPr>
          <p:cNvPr id="13" name="Connecteur droit avec flèche 12">
            <a:extLst>
              <a:ext uri="{FF2B5EF4-FFF2-40B4-BE49-F238E27FC236}">
                <a16:creationId xmlns:a16="http://schemas.microsoft.com/office/drawing/2014/main" id="{5E808AE0-4CB4-B71C-6026-7D093898FDC2}"/>
              </a:ext>
            </a:extLst>
          </p:cNvPr>
          <p:cNvCxnSpPr/>
          <p:nvPr/>
        </p:nvCxnSpPr>
        <p:spPr>
          <a:xfrm flipV="1">
            <a:off x="5175302" y="1849120"/>
            <a:ext cx="0" cy="93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F443FF7-144D-1808-670D-7A757CB1B6F8}"/>
              </a:ext>
            </a:extLst>
          </p:cNvPr>
          <p:cNvSpPr txBox="1"/>
          <p:nvPr/>
        </p:nvSpPr>
        <p:spPr>
          <a:xfrm>
            <a:off x="4167278" y="1140422"/>
            <a:ext cx="2016048" cy="369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BE" dirty="0"/>
              <a:t>Réalisations  </a:t>
            </a:r>
          </a:p>
        </p:txBody>
      </p:sp>
      <p:cxnSp>
        <p:nvCxnSpPr>
          <p:cNvPr id="16" name="Connecteur droit avec flèche 15">
            <a:extLst>
              <a:ext uri="{FF2B5EF4-FFF2-40B4-BE49-F238E27FC236}">
                <a16:creationId xmlns:a16="http://schemas.microsoft.com/office/drawing/2014/main" id="{41379318-6C59-E4B5-88A0-3744F2D6E1A1}"/>
              </a:ext>
            </a:extLst>
          </p:cNvPr>
          <p:cNvCxnSpPr/>
          <p:nvPr/>
        </p:nvCxnSpPr>
        <p:spPr>
          <a:xfrm>
            <a:off x="6309360" y="3738880"/>
            <a:ext cx="0" cy="89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E43FEA5-3FEA-A170-E96F-9D512C2F1497}"/>
              </a:ext>
            </a:extLst>
          </p:cNvPr>
          <p:cNvSpPr txBox="1"/>
          <p:nvPr/>
        </p:nvSpPr>
        <p:spPr>
          <a:xfrm>
            <a:off x="5719828" y="4728453"/>
            <a:ext cx="1573120" cy="369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BE" dirty="0"/>
              <a:t>Résultats </a:t>
            </a:r>
          </a:p>
        </p:txBody>
      </p:sp>
      <p:cxnSp>
        <p:nvCxnSpPr>
          <p:cNvPr id="19" name="Connecteur droit 18">
            <a:extLst>
              <a:ext uri="{FF2B5EF4-FFF2-40B4-BE49-F238E27FC236}">
                <a16:creationId xmlns:a16="http://schemas.microsoft.com/office/drawing/2014/main" id="{302051EB-52BE-7AAE-EA32-89CE480D9B9A}"/>
              </a:ext>
            </a:extLst>
          </p:cNvPr>
          <p:cNvCxnSpPr/>
          <p:nvPr/>
        </p:nvCxnSpPr>
        <p:spPr>
          <a:xfrm>
            <a:off x="9916160" y="3119120"/>
            <a:ext cx="0" cy="1516376"/>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30FC9AC-56F0-5D51-2E73-CCDFD8BC4C66}"/>
              </a:ext>
            </a:extLst>
          </p:cNvPr>
          <p:cNvSpPr txBox="1"/>
          <p:nvPr/>
        </p:nvSpPr>
        <p:spPr>
          <a:xfrm>
            <a:off x="9250681" y="2044005"/>
            <a:ext cx="133095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BE" dirty="0"/>
              <a:t>Impact</a:t>
            </a:r>
          </a:p>
          <a:p>
            <a:endParaRPr lang="fr-BE" dirty="0"/>
          </a:p>
          <a:p>
            <a:endParaRPr lang="fr-BE" dirty="0"/>
          </a:p>
        </p:txBody>
      </p:sp>
      <p:sp>
        <p:nvSpPr>
          <p:cNvPr id="23" name="Accolade ouvrante 22">
            <a:extLst>
              <a:ext uri="{FF2B5EF4-FFF2-40B4-BE49-F238E27FC236}">
                <a16:creationId xmlns:a16="http://schemas.microsoft.com/office/drawing/2014/main" id="{7002925E-26C3-FDF0-B0CF-AEFBCE3C141A}"/>
              </a:ext>
            </a:extLst>
          </p:cNvPr>
          <p:cNvSpPr/>
          <p:nvPr/>
        </p:nvSpPr>
        <p:spPr>
          <a:xfrm rot="5400000" flipV="1">
            <a:off x="7345075" y="1143011"/>
            <a:ext cx="812795" cy="4075377"/>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0801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38231"/>
          </a:xfrm>
        </p:spPr>
        <p:txBody>
          <a:bodyPr/>
          <a:lstStyle/>
          <a:p>
            <a:r>
              <a:rPr lang="fr-BE"/>
              <a:t>Les indicateurs: les propriétés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04092" y="1207477"/>
            <a:ext cx="11230708" cy="4923692"/>
          </a:xfrm>
        </p:spPr>
        <p:txBody>
          <a:bodyPr anchor="t"/>
          <a:lstStyle/>
          <a:p>
            <a:pPr marL="0" indent="0">
              <a:buNone/>
            </a:pPr>
            <a:r>
              <a:rPr lang="fr-BE" b="0" i="0" u="none" strike="noStrike" dirty="0">
                <a:solidFill>
                  <a:srgbClr val="000000"/>
                </a:solidFill>
                <a:effectLst/>
                <a:latin typeface="-webkit-standard"/>
              </a:rPr>
              <a:t>On choisit les indicateurs en fonction de leur </a:t>
            </a:r>
            <a:r>
              <a:rPr lang="fr-BE" b="1" i="0" u="none" strike="noStrike" dirty="0">
                <a:solidFill>
                  <a:srgbClr val="000000"/>
                </a:solidFill>
                <a:effectLst/>
                <a:latin typeface="-webkit-standard"/>
              </a:rPr>
              <a:t>utilité</a:t>
            </a:r>
            <a:r>
              <a:rPr lang="fr-BE" b="0" i="0" u="none" strike="noStrike" dirty="0">
                <a:solidFill>
                  <a:srgbClr val="000000"/>
                </a:solidFill>
                <a:effectLst/>
                <a:latin typeface="-webkit-standard"/>
              </a:rPr>
              <a:t>, de leur </a:t>
            </a:r>
            <a:r>
              <a:rPr lang="fr-BE" b="1" i="0" u="none" strike="noStrike" dirty="0">
                <a:solidFill>
                  <a:srgbClr val="000000"/>
                </a:solidFill>
                <a:effectLst/>
                <a:latin typeface="-webkit-standard"/>
              </a:rPr>
              <a:t>faisabilité</a:t>
            </a:r>
            <a:r>
              <a:rPr lang="fr-BE" b="0" i="0" u="none" strike="noStrike" dirty="0">
                <a:solidFill>
                  <a:srgbClr val="000000"/>
                </a:solidFill>
                <a:effectLst/>
                <a:latin typeface="-webkit-standard"/>
              </a:rPr>
              <a:t> et de leur </a:t>
            </a:r>
            <a:r>
              <a:rPr lang="fr-BE" b="1" i="0" u="none" strike="noStrike" dirty="0">
                <a:solidFill>
                  <a:srgbClr val="000000"/>
                </a:solidFill>
                <a:effectLst/>
                <a:latin typeface="-webkit-standard"/>
              </a:rPr>
              <a:t>proximité avec la réalité étudiée</a:t>
            </a:r>
            <a:r>
              <a:rPr lang="fr-BE" b="0" i="0" u="none" strike="noStrike" dirty="0">
                <a:solidFill>
                  <a:srgbClr val="000000"/>
                </a:solidFill>
                <a:effectLst/>
                <a:latin typeface="-webkit-standard"/>
              </a:rPr>
              <a:t>. Il est important de rester réaliste en matière de collecte d’informations : celle-ci doit être possible au regard des moyens disponibles.</a:t>
            </a:r>
          </a:p>
          <a:p>
            <a:pPr marL="0" indent="0" algn="r">
              <a:buNone/>
            </a:pPr>
            <a:r>
              <a:rPr lang="fr-BE" sz="1000" dirty="0">
                <a:solidFill>
                  <a:srgbClr val="541D2B"/>
                </a:solidFill>
                <a:latin typeface="Calibri" panose="020F0502020204030204" pitchFamily="34" charset="0"/>
                <a:cs typeface="Calibri" panose="020F0502020204030204" pitchFamily="34" charset="0"/>
              </a:rPr>
              <a:t>*ESPRIST-Liège 2023</a:t>
            </a:r>
          </a:p>
          <a:p>
            <a:pPr marL="0" indent="0">
              <a:buNone/>
            </a:pPr>
            <a:r>
              <a:rPr lang="fr-BE" dirty="0">
                <a:latin typeface="Calibri" panose="020F0502020204030204" pitchFamily="34" charset="0"/>
                <a:cs typeface="Calibri" panose="020F0502020204030204" pitchFamily="34" charset="0"/>
              </a:rPr>
              <a:t>Indicateur « </a:t>
            </a:r>
            <a:r>
              <a:rPr lang="fr-BE" dirty="0">
                <a:solidFill>
                  <a:srgbClr val="541D2B"/>
                </a:solidFill>
                <a:latin typeface="Calibri" panose="020F0502020204030204" pitchFamily="34" charset="0"/>
                <a:cs typeface="Calibri" panose="020F0502020204030204" pitchFamily="34" charset="0"/>
              </a:rPr>
              <a:t>SMART </a:t>
            </a:r>
            <a:r>
              <a:rPr lang="fr-BE" dirty="0">
                <a:latin typeface="Calibri" panose="020F0502020204030204" pitchFamily="34" charset="0"/>
                <a:cs typeface="Calibri" panose="020F0502020204030204" pitchFamily="34" charset="0"/>
              </a:rPr>
              <a:t>» respecte cinq critères essentiels :</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4" name="ZoneTexte 3">
            <a:extLst>
              <a:ext uri="{FF2B5EF4-FFF2-40B4-BE49-F238E27FC236}">
                <a16:creationId xmlns:a16="http://schemas.microsoft.com/office/drawing/2014/main" id="{F2B1946F-09BC-010F-3983-D92ABA6ACD2F}"/>
              </a:ext>
            </a:extLst>
          </p:cNvPr>
          <p:cNvSpPr txBox="1"/>
          <p:nvPr/>
        </p:nvSpPr>
        <p:spPr>
          <a:xfrm>
            <a:off x="611535" y="3158497"/>
            <a:ext cx="10687575" cy="209288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fr-FR" sz="2000" dirty="0">
              <a:latin typeface="Calibri" panose="020F0502020204030204" pitchFamily="34" charset="0"/>
              <a:cs typeface="Calibri" panose="020F0502020204030204" pitchFamily="34" charset="0"/>
            </a:endParaRPr>
          </a:p>
          <a:p>
            <a:pPr marL="0" indent="0">
              <a:buNone/>
            </a:pPr>
            <a:r>
              <a:rPr lang="fr-BE" b="1" dirty="0">
                <a:solidFill>
                  <a:srgbClr val="541D2B"/>
                </a:solidFill>
                <a:latin typeface="Calibri" panose="020F0502020204030204" pitchFamily="34" charset="0"/>
                <a:cs typeface="Calibri" panose="020F0502020204030204" pitchFamily="34" charset="0"/>
              </a:rPr>
              <a:t>S — Spécifique </a:t>
            </a:r>
            <a:r>
              <a:rPr lang="fr-BE" dirty="0">
                <a:latin typeface="Calibri" panose="020F0502020204030204" pitchFamily="34" charset="0"/>
                <a:cs typeface="Calibri" panose="020F0502020204030204" pitchFamily="34" charset="0"/>
              </a:rPr>
              <a:t>: il décrit précisément ce qu’on mesure (qui / quoi / où).</a:t>
            </a:r>
          </a:p>
          <a:p>
            <a:pPr marL="0" indent="0">
              <a:buNone/>
            </a:pPr>
            <a:r>
              <a:rPr lang="fr-BE" b="1" dirty="0">
                <a:solidFill>
                  <a:srgbClr val="541D2B"/>
                </a:solidFill>
                <a:latin typeface="Calibri" panose="020F0502020204030204" pitchFamily="34" charset="0"/>
                <a:cs typeface="Calibri" panose="020F0502020204030204" pitchFamily="34" charset="0"/>
              </a:rPr>
              <a:t>M — Mesurable </a:t>
            </a:r>
            <a:r>
              <a:rPr lang="fr-BE"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b="1" dirty="0">
                <a:solidFill>
                  <a:srgbClr val="541D2B"/>
                </a:solidFill>
                <a:latin typeface="Calibri" panose="020F0502020204030204" pitchFamily="34" charset="0"/>
                <a:cs typeface="Calibri" panose="020F0502020204030204" pitchFamily="34" charset="0"/>
              </a:rPr>
              <a:t>A — Atteignable </a:t>
            </a:r>
            <a:r>
              <a:rPr lang="fr-BE" dirty="0">
                <a:latin typeface="Calibri" panose="020F0502020204030204" pitchFamily="34" charset="0"/>
                <a:cs typeface="Calibri" panose="020F0502020204030204" pitchFamily="34" charset="0"/>
              </a:rPr>
              <a:t>:</a:t>
            </a:r>
            <a:r>
              <a:rPr lang="fr-BE" b="1" dirty="0">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b="1" dirty="0">
                <a:solidFill>
                  <a:srgbClr val="541D2B"/>
                </a:solidFill>
                <a:latin typeface="Calibri" panose="020F0502020204030204" pitchFamily="34" charset="0"/>
                <a:cs typeface="Calibri" panose="020F0502020204030204" pitchFamily="34" charset="0"/>
              </a:rPr>
              <a:t>R — Pertinent </a:t>
            </a:r>
            <a:r>
              <a:rPr lang="fr-BE" dirty="0">
                <a:solidFill>
                  <a:srgbClr val="541D2B"/>
                </a:solidFill>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b="1" dirty="0" err="1">
                <a:solidFill>
                  <a:srgbClr val="541D2B"/>
                </a:solidFill>
                <a:latin typeface="Calibri" panose="020F0502020204030204" pitchFamily="34" charset="0"/>
                <a:cs typeface="Calibri" panose="020F0502020204030204" pitchFamily="34" charset="0"/>
              </a:rPr>
              <a:t>T</a:t>
            </a:r>
            <a:r>
              <a:rPr lang="fr-BE" b="1" dirty="0">
                <a:solidFill>
                  <a:srgbClr val="541D2B"/>
                </a:solidFill>
                <a:latin typeface="Calibri" panose="020F0502020204030204" pitchFamily="34" charset="0"/>
                <a:cs typeface="Calibri" panose="020F0502020204030204" pitchFamily="34" charset="0"/>
              </a:rPr>
              <a:t> — Temporel</a:t>
            </a:r>
            <a:r>
              <a:rPr lang="fr-BE" dirty="0">
                <a:solidFill>
                  <a:srgbClr val="541D2B"/>
                </a:solidFill>
                <a:latin typeface="Calibri" panose="020F0502020204030204" pitchFamily="34" charset="0"/>
                <a:cs typeface="Calibri" panose="020F0502020204030204" pitchFamily="34" charset="0"/>
              </a:rPr>
              <a:t> : </a:t>
            </a:r>
            <a:r>
              <a:rPr lang="fr-BE" dirty="0">
                <a:latin typeface="Calibri" panose="020F0502020204030204" pitchFamily="34" charset="0"/>
                <a:cs typeface="Calibri" panose="020F0502020204030204" pitchFamily="34" charset="0"/>
              </a:rPr>
              <a:t>(Time-</a:t>
            </a:r>
            <a:r>
              <a:rPr lang="fr-BE" dirty="0" err="1">
                <a:latin typeface="Calibri" panose="020F0502020204030204" pitchFamily="34" charset="0"/>
                <a:cs typeface="Calibri" panose="020F0502020204030204" pitchFamily="34" charset="0"/>
              </a:rPr>
              <a:t>bound</a:t>
            </a:r>
            <a:r>
              <a:rPr lang="fr-BE" dirty="0">
                <a:latin typeface="Calibri" panose="020F0502020204030204" pitchFamily="34" charset="0"/>
                <a:cs typeface="Calibri" panose="020F0502020204030204" pitchFamily="34" charset="0"/>
              </a:rPr>
              <a:t>) : il a une échéance claire (date ou période).</a:t>
            </a: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00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Les indicateurs de la Cohésion sociale</a:t>
            </a:r>
          </a:p>
        </p:txBody>
      </p:sp>
      <p:sp>
        <p:nvSpPr>
          <p:cNvPr id="8" name="ZoneTexte 7">
            <a:extLst>
              <a:ext uri="{FF2B5EF4-FFF2-40B4-BE49-F238E27FC236}">
                <a16:creationId xmlns:a16="http://schemas.microsoft.com/office/drawing/2014/main" id="{E1E34DA2-42C0-63FC-3D00-EA0DE404F00A}"/>
              </a:ext>
            </a:extLst>
          </p:cNvPr>
          <p:cNvSpPr txBox="1"/>
          <p:nvPr/>
        </p:nvSpPr>
        <p:spPr>
          <a:xfrm>
            <a:off x="4777694" y="5433934"/>
            <a:ext cx="3290341" cy="523220"/>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Axe prioritaire 4A/4B</a:t>
            </a:r>
          </a:p>
        </p:txBody>
      </p:sp>
    </p:spTree>
    <p:extLst>
      <p:ext uri="{BB962C8B-B14F-4D97-AF65-F5344CB8AC3E}">
        <p14:creationId xmlns:p14="http://schemas.microsoft.com/office/powerpoint/2010/main" val="303139167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_rapport 2025_ réunion équipe_09102025(1)" id="{3967BCB7-547A-2E42-965F-F295A16E7B66}" vid="{51C30E68-6ED8-A648-919D-C9D3A71151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1804</TotalTime>
  <Words>1906</Words>
  <Application>Microsoft Macintosh PowerPoint</Application>
  <PresentationFormat>Grand écran</PresentationFormat>
  <Paragraphs>216</Paragraphs>
  <Slides>22</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-webkit-standard</vt:lpstr>
      <vt:lpstr>Calibri</vt:lpstr>
      <vt:lpstr>Calibri Light</vt:lpstr>
      <vt:lpstr>Courier New</vt:lpstr>
      <vt:lpstr>Rockwell</vt:lpstr>
      <vt:lpstr>Wingdings</vt:lpstr>
      <vt:lpstr>Atlas</vt:lpstr>
      <vt:lpstr> Evaluation du Plan d’action quinquennal  Ateliers d’outillage pour les associations en Cohésion Sociale </vt:lpstr>
      <vt:lpstr>Déroulé</vt:lpstr>
      <vt:lpstr>Présentation du CRAcs </vt:lpstr>
      <vt:lpstr>Les indicateurs: vers une définition </vt:lpstr>
      <vt:lpstr>Les indicateurs: une classification</vt:lpstr>
      <vt:lpstr>Les indicateurs: une classification selon ce qu’ils visent à interroger</vt:lpstr>
      <vt:lpstr>Les indicateurs sur un ligne du temps </vt:lpstr>
      <vt:lpstr>Les indicateurs: les propriétés </vt:lpstr>
      <vt:lpstr>Les indicateurs de la Cohésion sociale</vt:lpstr>
      <vt:lpstr>Les indicateurs de la politique de Cohésion Sociale </vt:lpstr>
      <vt:lpstr>Les indicateurs de la politique de Cohésion Sociale : P4A/ P4B </vt:lpstr>
      <vt:lpstr>Les indicateurs de la politique de Cohésion Sociale : Axe 4</vt:lpstr>
      <vt:lpstr>Les indicateurs de la politique de Cohésion Sociale : Axe 4 </vt:lpstr>
      <vt:lpstr>Les indicateurs de la politique de Cohésion Sociale : Axe 4 </vt:lpstr>
      <vt:lpstr>Les indicateurs de la politique de Cohésion Sociale : Axe 4 </vt:lpstr>
      <vt:lpstr>Travail en binôme </vt:lpstr>
      <vt:lpstr>Travail en binôme </vt:lpstr>
      <vt:lpstr>Indicateur d’impact : synthèse</vt:lpstr>
      <vt:lpstr>Mise en commun </vt:lpstr>
      <vt:lpstr>La suite… </vt:lpstr>
      <vt:lpstr>Suite de cette rencontre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Evaluation du Plan d’action quinquennal  Cycle des rencontres en vue d’accompagner  les associations en Cohésion Sociale </dc:title>
  <dc:creator>Fernanda Flacco</dc:creator>
  <cp:lastModifiedBy>Fernanda Flacco</cp:lastModifiedBy>
  <cp:revision>35</cp:revision>
  <cp:lastPrinted>2025-10-08T13:53:43Z</cp:lastPrinted>
  <dcterms:created xsi:type="dcterms:W3CDTF">2026-01-13T15:46:15Z</dcterms:created>
  <dcterms:modified xsi:type="dcterms:W3CDTF">2026-02-06T10:52:01Z</dcterms:modified>
</cp:coreProperties>
</file>