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Lst>
  <p:notesMasterIdLst>
    <p:notesMasterId r:id="rId24"/>
  </p:notesMasterIdLst>
  <p:sldIdLst>
    <p:sldId id="256" r:id="rId2"/>
    <p:sldId id="466" r:id="rId3"/>
    <p:sldId id="475" r:id="rId4"/>
    <p:sldId id="467" r:id="rId5"/>
    <p:sldId id="469" r:id="rId6"/>
    <p:sldId id="476" r:id="rId7"/>
    <p:sldId id="509" r:id="rId8"/>
    <p:sldId id="471" r:id="rId9"/>
    <p:sldId id="492" r:id="rId10"/>
    <p:sldId id="472" r:id="rId11"/>
    <p:sldId id="477" r:id="rId12"/>
    <p:sldId id="493" r:id="rId13"/>
    <p:sldId id="494" r:id="rId14"/>
    <p:sldId id="495" r:id="rId15"/>
    <p:sldId id="496" r:id="rId16"/>
    <p:sldId id="507" r:id="rId17"/>
    <p:sldId id="468" r:id="rId18"/>
    <p:sldId id="510" r:id="rId19"/>
    <p:sldId id="474" r:id="rId20"/>
    <p:sldId id="508" r:id="rId21"/>
    <p:sldId id="485" r:id="rId22"/>
    <p:sldId id="386"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0C412763-FD4E-E949-AF58-61C9538F78AB}">
          <p14:sldIdLst>
            <p14:sldId id="256"/>
            <p14:sldId id="466"/>
            <p14:sldId id="475"/>
            <p14:sldId id="467"/>
            <p14:sldId id="469"/>
            <p14:sldId id="476"/>
            <p14:sldId id="509"/>
            <p14:sldId id="471"/>
            <p14:sldId id="492"/>
            <p14:sldId id="472"/>
            <p14:sldId id="477"/>
            <p14:sldId id="493"/>
            <p14:sldId id="494"/>
            <p14:sldId id="495"/>
            <p14:sldId id="496"/>
            <p14:sldId id="507"/>
            <p14:sldId id="468"/>
            <p14:sldId id="510"/>
            <p14:sldId id="474"/>
            <p14:sldId id="508"/>
            <p14:sldId id="485"/>
            <p14:sldId id="386"/>
          </p14:sldIdLst>
        </p14:section>
      </p14:sectionLst>
    </p:ext>
    <p:ext uri="{EFAFB233-063F-42B5-8137-9DF3F51BA10A}">
      <p15:sldGuideLst xmlns:p15="http://schemas.microsoft.com/office/powerpoint/2012/main">
        <p15:guide id="1" orient="horz" pos="686" userDrawn="1">
          <p15:clr>
            <a:srgbClr val="A4A3A4"/>
          </p15:clr>
        </p15:guide>
        <p15:guide id="2" pos="3749"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MOU" lastIdx="13" clrIdx="0">
    <p:extLst>
      <p:ext uri="{19B8F6BF-5375-455C-9EA6-DF929625EA0E}">
        <p15:presenceInfo xmlns:p15="http://schemas.microsoft.com/office/powerpoint/2012/main" userId="Microsoft Office User" providerId="None"/>
      </p:ext>
    </p:extLst>
  </p:cmAuthor>
  <p:cmAuthor id="2" name="Beatriz CBAI" initials="CBAI" lastIdx="1" clrIdx="1">
    <p:extLst>
      <p:ext uri="{19B8F6BF-5375-455C-9EA6-DF929625EA0E}">
        <p15:presenceInfo xmlns:p15="http://schemas.microsoft.com/office/powerpoint/2012/main" userId="Beatriz CBAI" providerId="None"/>
      </p:ext>
    </p:extLst>
  </p:cmAuthor>
  <p:cmAuthor id="3" name="Fernanda Flacco" initials="MOU" lastIdx="1" clrIdx="2">
    <p:extLst>
      <p:ext uri="{19B8F6BF-5375-455C-9EA6-DF929625EA0E}">
        <p15:presenceInfo xmlns:p15="http://schemas.microsoft.com/office/powerpoint/2012/main" userId="Fernanda Flacco"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41D2B"/>
    <a:srgbClr val="000000"/>
    <a:srgbClr val="FFFFFF"/>
    <a:srgbClr val="68168E"/>
    <a:srgbClr val="E6411C"/>
    <a:srgbClr val="F81B02"/>
    <a:srgbClr val="D9D9D9"/>
    <a:srgbClr val="AF0202"/>
    <a:srgbClr val="2B509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Style clair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Style léger 1 - Accentuation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8D230F3-CF80-4859-8CE7-A43EE81993B5}" styleName="Style léger 1 - Accentuation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C083E6E3-FA7D-4D7B-A595-EF9225AFEA82}" styleName="Style léger 1 - Accentuation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Style clair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12C8C85-51F0-491E-9774-3900AFEF0FD7}" styleName="Style léger 2 - Accentuation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5A111915-BE36-4E01-A7E5-04B1672EAD32}" styleName="Style léger 2 - Accentuation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16D9F66E-5EB9-4882-86FB-DCBF35E3C3E4}" styleName="Style moyen 4 - Accentuation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46F890A9-2807-4EBB-B81D-B2AA78EC7F39}" styleName="Style foncé 2 - Accentuation 5/Accentuation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16DA210-FB5B-4158-B5E0-FEB733F419BA}" styleName="Style clair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Style léger 3 - Accentuation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DA37D80-6434-44D0-A028-1B22A696006F}" styleName="Style léger 3 - Accentuation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E8B1032C-EA38-4F05-BA0D-38AFFFC7BED3}" styleName="Style léger 3 - Accentuation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5893" autoAdjust="0"/>
    <p:restoredTop sz="96405"/>
  </p:normalViewPr>
  <p:slideViewPr>
    <p:cSldViewPr snapToGrid="0">
      <p:cViewPr varScale="1">
        <p:scale>
          <a:sx n="127" d="100"/>
          <a:sy n="127" d="100"/>
        </p:scale>
        <p:origin x="1056" y="176"/>
      </p:cViewPr>
      <p:guideLst>
        <p:guide orient="horz" pos="686"/>
        <p:guide pos="3749"/>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snapToGrid="0">
      <p:cViewPr varScale="1">
        <p:scale>
          <a:sx n="110" d="100"/>
          <a:sy n="110" d="100"/>
        </p:scale>
        <p:origin x="2536" y="16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E5F1BD-1036-4544-AB9D-44433F7AA238}" type="datetimeFigureOut">
              <a:rPr lang="fr-FR" smtClean="0"/>
              <a:t>06/02/2026</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2F10D1-B9EA-864B-9BFD-9AB3EE8FA042}" type="slidenum">
              <a:rPr lang="fr-FR" smtClean="0"/>
              <a:t>‹N°›</a:t>
            </a:fld>
            <a:endParaRPr lang="fr-FR"/>
          </a:p>
        </p:txBody>
      </p:sp>
    </p:spTree>
    <p:extLst>
      <p:ext uri="{BB962C8B-B14F-4D97-AF65-F5344CB8AC3E}">
        <p14:creationId xmlns:p14="http://schemas.microsoft.com/office/powerpoint/2010/main" val="603900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4F2F10D1-B9EA-864B-9BFD-9AB3EE8FA042}" type="slidenum">
              <a:rPr lang="fr-FR" smtClean="0"/>
              <a:t>1</a:t>
            </a:fld>
            <a:endParaRPr lang="fr-FR" dirty="0"/>
          </a:p>
        </p:txBody>
      </p:sp>
    </p:spTree>
    <p:extLst>
      <p:ext uri="{BB962C8B-B14F-4D97-AF65-F5344CB8AC3E}">
        <p14:creationId xmlns:p14="http://schemas.microsoft.com/office/powerpoint/2010/main" val="3590295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4F2F10D1-B9EA-864B-9BFD-9AB3EE8FA042}" type="slidenum">
              <a:rPr lang="fr-FR" smtClean="0"/>
              <a:t>10</a:t>
            </a:fld>
            <a:endParaRPr lang="fr-FR"/>
          </a:p>
        </p:txBody>
      </p:sp>
    </p:spTree>
    <p:extLst>
      <p:ext uri="{BB962C8B-B14F-4D97-AF65-F5344CB8AC3E}">
        <p14:creationId xmlns:p14="http://schemas.microsoft.com/office/powerpoint/2010/main" val="8952606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4F2F10D1-B9EA-864B-9BFD-9AB3EE8FA042}" type="slidenum">
              <a:rPr lang="fr-FR" smtClean="0"/>
              <a:t>22</a:t>
            </a:fld>
            <a:endParaRPr lang="fr-FR"/>
          </a:p>
        </p:txBody>
      </p:sp>
    </p:spTree>
    <p:extLst>
      <p:ext uri="{BB962C8B-B14F-4D97-AF65-F5344CB8AC3E}">
        <p14:creationId xmlns:p14="http://schemas.microsoft.com/office/powerpoint/2010/main" val="33203857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E391BE3B-B79F-CC35-C0CF-EBBF795BF2B9}"/>
              </a:ext>
            </a:extLst>
          </p:cNvPr>
          <p:cNvSpPr/>
          <p:nvPr userDrawn="1"/>
        </p:nvSpPr>
        <p:spPr>
          <a:xfrm>
            <a:off x="0" y="0"/>
            <a:ext cx="12192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7" name="Group 60">
            <a:extLst>
              <a:ext uri="{FF2B5EF4-FFF2-40B4-BE49-F238E27FC236}">
                <a16:creationId xmlns:a16="http://schemas.microsoft.com/office/drawing/2014/main" id="{83FB32C1-5CBC-80BE-B354-CDDA010BB67A}"/>
              </a:ext>
            </a:extLst>
          </p:cNvPr>
          <p:cNvGrpSpPr/>
          <p:nvPr userDrawn="1"/>
        </p:nvGrpSpPr>
        <p:grpSpPr>
          <a:xfrm>
            <a:off x="804672" y="1260088"/>
            <a:ext cx="10588752" cy="4762800"/>
            <a:chOff x="697883" y="1816768"/>
            <a:chExt cx="3674476" cy="3470421"/>
          </a:xfrm>
          <a:solidFill>
            <a:srgbClr val="541D2B">
              <a:alpha val="85098"/>
            </a:srgbClr>
          </a:solidFill>
        </p:grpSpPr>
        <p:sp>
          <p:nvSpPr>
            <p:cNvPr id="18" name="Rectangle 17">
              <a:extLst>
                <a:ext uri="{FF2B5EF4-FFF2-40B4-BE49-F238E27FC236}">
                  <a16:creationId xmlns:a16="http://schemas.microsoft.com/office/drawing/2014/main" id="{EB362BB7-B382-AFE4-4484-CC44CC56EA9E}"/>
                </a:ext>
              </a:extLst>
            </p:cNvPr>
            <p:cNvSpPr/>
            <p:nvPr/>
          </p:nvSpPr>
          <p:spPr>
            <a:xfrm>
              <a:off x="697883" y="1816768"/>
              <a:ext cx="3674476" cy="502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BE"/>
            </a:p>
          </p:txBody>
        </p:sp>
        <p:sp>
          <p:nvSpPr>
            <p:cNvPr id="20" name="Rectangle 19">
              <a:extLst>
                <a:ext uri="{FF2B5EF4-FFF2-40B4-BE49-F238E27FC236}">
                  <a16:creationId xmlns:a16="http://schemas.microsoft.com/office/drawing/2014/main" id="{D16B6DB9-1138-7F74-06F3-BD0274B2C717}"/>
                </a:ext>
              </a:extLst>
            </p:cNvPr>
            <p:cNvSpPr/>
            <p:nvPr/>
          </p:nvSpPr>
          <p:spPr>
            <a:xfrm>
              <a:off x="704075" y="2392840"/>
              <a:ext cx="3668284" cy="26243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BE"/>
            </a:p>
          </p:txBody>
        </p:sp>
        <p:sp>
          <p:nvSpPr>
            <p:cNvPr id="19" name="Isosceles Triangle 22">
              <a:extLst>
                <a:ext uri="{FF2B5EF4-FFF2-40B4-BE49-F238E27FC236}">
                  <a16:creationId xmlns:a16="http://schemas.microsoft.com/office/drawing/2014/main" id="{21C06AA9-A3D6-4C5B-9DAE-24937419D1D5}"/>
                </a:ext>
              </a:extLst>
            </p:cNvPr>
            <p:cNvSpPr/>
            <p:nvPr/>
          </p:nvSpPr>
          <p:spPr>
            <a:xfrm rot="10800000">
              <a:off x="2380224" y="5014786"/>
              <a:ext cx="315988" cy="272403"/>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BE"/>
            </a:p>
          </p:txBody>
        </p:sp>
      </p:grpSp>
      <p:sp>
        <p:nvSpPr>
          <p:cNvPr id="2" name="Title 1"/>
          <p:cNvSpPr>
            <a:spLocks noGrp="1"/>
          </p:cNvSpPr>
          <p:nvPr>
            <p:ph type="ctrTitle"/>
          </p:nvPr>
        </p:nvSpPr>
        <p:spPr>
          <a:xfrm>
            <a:off x="1759236" y="2075504"/>
            <a:ext cx="8679915" cy="1748729"/>
          </a:xfrm>
        </p:spPr>
        <p:txBody>
          <a:bodyPr bIns="0" anchor="b">
            <a:normAutofit/>
          </a:bodyPr>
          <a:lstStyle>
            <a:lvl1pPr algn="ctr">
              <a:lnSpc>
                <a:spcPct val="80000"/>
              </a:lnSpc>
              <a:defRPr sz="5400" spc="-150">
                <a:solidFill>
                  <a:srgbClr val="FFFEFF"/>
                </a:solidFill>
              </a:defRPr>
            </a:lvl1pPr>
          </a:lstStyle>
          <a:p>
            <a:r>
              <a:rPr lang="fr-FR"/>
              <a:t>Modifiez le style du titre</a:t>
            </a:r>
            <a:endParaRPr lang="en-US" dirty="0"/>
          </a:p>
        </p:txBody>
      </p:sp>
      <p:sp>
        <p:nvSpPr>
          <p:cNvPr id="3" name="Subtitle 2"/>
          <p:cNvSpPr>
            <a:spLocks noGrp="1"/>
          </p:cNvSpPr>
          <p:nvPr>
            <p:ph type="subTitle" idx="1"/>
          </p:nvPr>
        </p:nvSpPr>
        <p:spPr>
          <a:xfrm>
            <a:off x="1759237" y="3906266"/>
            <a:ext cx="8673427" cy="1322587"/>
          </a:xfrm>
        </p:spPr>
        <p:txBody>
          <a:bodyPr tIns="0">
            <a:normAutofit/>
          </a:bodyPr>
          <a:lstStyle>
            <a:lvl1pPr marL="0" indent="0" algn="ctr">
              <a:lnSpc>
                <a:spcPct val="100000"/>
              </a:lnSpc>
              <a:buNone/>
              <a:defRPr sz="1800" b="0">
                <a:solidFill>
                  <a:srgbClr val="FFFEFF"/>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a:xfrm>
            <a:off x="804672" y="320040"/>
            <a:ext cx="3657600" cy="320040"/>
          </a:xfrm>
        </p:spPr>
        <p:txBody>
          <a:bodyPr vert="horz" lIns="91440" tIns="45720" rIns="91440" bIns="45720" rtlCol="0" anchor="ctr"/>
          <a:lstStyle>
            <a:lvl1pPr>
              <a:defRPr lang="en-US"/>
            </a:lvl1pPr>
          </a:lstStyle>
          <a:p>
            <a:fld id="{1E9AD5D5-D23E-4963-92AD-8C9F3B727932}" type="datetimeFigureOut">
              <a:rPr lang="en-GB" smtClean="0"/>
              <a:t>06/02/2026</a:t>
            </a:fld>
            <a:endParaRPr lang="en-GB"/>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GB"/>
          </a:p>
        </p:txBody>
      </p:sp>
      <p:sp>
        <p:nvSpPr>
          <p:cNvPr id="6" name="Slide Number Placeholder 5"/>
          <p:cNvSpPr>
            <a:spLocks noGrp="1"/>
          </p:cNvSpPr>
          <p:nvPr>
            <p:ph type="sldNum" sz="quarter" idx="12"/>
          </p:nvPr>
        </p:nvSpPr>
        <p:spPr>
          <a:xfrm>
            <a:off x="10469880" y="320040"/>
            <a:ext cx="914400" cy="320040"/>
          </a:xfrm>
        </p:spPr>
        <p:txBody>
          <a:bodyPr/>
          <a:lstStyle/>
          <a:p>
            <a:fld id="{AD5FF31F-95DB-4282-8B62-55025E2D0C8E}" type="slidenum">
              <a:rPr lang="en-GB" smtClean="0"/>
              <a:t>‹N°›</a:t>
            </a:fld>
            <a:endParaRPr lang="en-GB"/>
          </a:p>
        </p:txBody>
      </p:sp>
    </p:spTree>
    <p:extLst>
      <p:ext uri="{BB962C8B-B14F-4D97-AF65-F5344CB8AC3E}">
        <p14:creationId xmlns:p14="http://schemas.microsoft.com/office/powerpoint/2010/main" val="28044406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grpSp>
        <p:nvGrpSpPr>
          <p:cNvPr id="21" name="Group 20"/>
          <p:cNvGrpSpPr/>
          <p:nvPr/>
        </p:nvGrpSpPr>
        <p:grpSpPr>
          <a:xfrm>
            <a:off x="800144" y="1699589"/>
            <a:ext cx="3674476" cy="3470421"/>
            <a:chOff x="697883" y="1816768"/>
            <a:chExt cx="3674476" cy="3470421"/>
          </a:xfrm>
          <a:solidFill>
            <a:srgbClr val="E6411C">
              <a:alpha val="90000"/>
            </a:srgbClr>
          </a:solidFill>
        </p:grpSpPr>
        <p:sp>
          <p:nvSpPr>
            <p:cNvPr id="22" name="Rectangle 21"/>
            <p:cNvSpPr/>
            <p:nvPr/>
          </p:nvSpPr>
          <p:spPr>
            <a:xfrm>
              <a:off x="697883" y="1816768"/>
              <a:ext cx="3674476" cy="502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Isosceles Triangle 22"/>
            <p:cNvSpPr/>
            <p:nvPr/>
          </p:nvSpPr>
          <p:spPr>
            <a:xfrm rot="10800000">
              <a:off x="2380224" y="5014786"/>
              <a:ext cx="315988" cy="272403"/>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04075" y="2392840"/>
              <a:ext cx="3668284" cy="26243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52026"/>
            <a:ext cx="3501197" cy="1223298"/>
          </a:xfrm>
        </p:spPr>
        <p:txBody>
          <a:bodyPr bIns="0" anchor="b">
            <a:noAutofit/>
          </a:bodyPr>
          <a:lstStyle>
            <a:lvl1pPr algn="ctr">
              <a:defRPr sz="3200">
                <a:solidFill>
                  <a:srgbClr val="FFFEFF"/>
                </a:solidFill>
              </a:defRPr>
            </a:lvl1pPr>
          </a:lstStyle>
          <a:p>
            <a:r>
              <a:rPr lang="fr-FR"/>
              <a:t>Modifiez le style du titre</a:t>
            </a:r>
            <a:endParaRPr lang="en-US" dirty="0"/>
          </a:p>
        </p:txBody>
      </p:sp>
      <p:sp>
        <p:nvSpPr>
          <p:cNvPr id="3" name="Content Placeholder 2"/>
          <p:cNvSpPr>
            <a:spLocks noGrp="1"/>
          </p:cNvSpPr>
          <p:nvPr>
            <p:ph idx="1"/>
          </p:nvPr>
        </p:nvSpPr>
        <p:spPr>
          <a:xfrm>
            <a:off x="5109983" y="802809"/>
            <a:ext cx="6275035" cy="5249940"/>
          </a:xfrm>
        </p:spPr>
        <p:txBody>
          <a:bodyPr anchor="ctr"/>
          <a:lstStyle>
            <a:lvl1pPr>
              <a:buClr>
                <a:srgbClr val="541D2B"/>
              </a:buClr>
              <a:defRPr/>
            </a:lvl1pPr>
            <a:lvl2pPr>
              <a:buClr>
                <a:srgbClr val="541D2B"/>
              </a:buClr>
              <a:defRPr/>
            </a:lvl2pPr>
            <a:lvl3pPr>
              <a:buClr>
                <a:srgbClr val="541D2B"/>
              </a:buClr>
              <a:defRPr/>
            </a:lvl3pPr>
            <a:lvl4pPr>
              <a:buClr>
                <a:srgbClr val="541D2B"/>
              </a:buClr>
              <a:defRPr/>
            </a:lvl4pPr>
            <a:lvl5pPr>
              <a:buClr>
                <a:srgbClr val="541D2B"/>
              </a:buClr>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888631" y="3580186"/>
            <a:ext cx="3501197" cy="1221164"/>
          </a:xfrm>
        </p:spPr>
        <p:txBody>
          <a:bodyPr/>
          <a:lstStyle>
            <a:lvl1pPr marL="0" indent="0" algn="ctr">
              <a:buNone/>
              <a:defRPr sz="16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1E9AD5D5-D23E-4963-92AD-8C9F3B727932}" type="datetimeFigureOut">
              <a:rPr lang="en-GB" smtClean="0"/>
              <a:t>06/02/2026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D5FF31F-95DB-4282-8B62-55025E2D0C8E}" type="slidenum">
              <a:rPr lang="en-GB" smtClean="0"/>
              <a:t>‹N°›</a:t>
            </a:fld>
            <a:endParaRPr lang="en-GB"/>
          </a:p>
        </p:txBody>
      </p:sp>
    </p:spTree>
    <p:extLst>
      <p:ext uri="{BB962C8B-B14F-4D97-AF65-F5344CB8AC3E}">
        <p14:creationId xmlns:p14="http://schemas.microsoft.com/office/powerpoint/2010/main" val="37292303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grpSp>
        <p:nvGrpSpPr>
          <p:cNvPr id="73" name="Group 72"/>
          <p:cNvGrpSpPr/>
          <p:nvPr/>
        </p:nvGrpSpPr>
        <p:grpSpPr>
          <a:xfrm>
            <a:off x="-329674" y="-59376"/>
            <a:ext cx="12515851" cy="6923798"/>
            <a:chOff x="-329674" y="-51881"/>
            <a:chExt cx="12515851" cy="6923798"/>
          </a:xfrm>
        </p:grpSpPr>
        <p:sp>
          <p:nvSpPr>
            <p:cNvPr id="81"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76" name="Group 75"/>
          <p:cNvGrpSpPr/>
          <p:nvPr/>
        </p:nvGrpSpPr>
        <p:grpSpPr>
          <a:xfrm>
            <a:off x="805336" y="1698331"/>
            <a:ext cx="5941540" cy="3470421"/>
            <a:chOff x="805336" y="1698331"/>
            <a:chExt cx="5941540" cy="3470421"/>
          </a:xfrm>
          <a:solidFill>
            <a:srgbClr val="E6411C">
              <a:alpha val="90000"/>
            </a:srgbClr>
          </a:solidFill>
        </p:grpSpPr>
        <p:sp>
          <p:nvSpPr>
            <p:cNvPr id="77" name="Rectangle 76"/>
            <p:cNvSpPr/>
            <p:nvPr/>
          </p:nvSpPr>
          <p:spPr>
            <a:xfrm>
              <a:off x="805336" y="1698331"/>
              <a:ext cx="5941540" cy="502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sp>
        <p:sp>
          <p:nvSpPr>
            <p:cNvPr id="78" name="Isosceles Triangle 9"/>
            <p:cNvSpPr/>
            <p:nvPr/>
          </p:nvSpPr>
          <p:spPr>
            <a:xfrm rot="10800000">
              <a:off x="3618113" y="4896349"/>
              <a:ext cx="315988" cy="272403"/>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p:cNvSpPr/>
            <p:nvPr/>
          </p:nvSpPr>
          <p:spPr>
            <a:xfrm>
              <a:off x="805336" y="2274403"/>
              <a:ext cx="5941540" cy="26243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 name="Picture Placeholder 2"/>
          <p:cNvSpPr>
            <a:spLocks noGrp="1" noChangeAspect="1"/>
          </p:cNvSpPr>
          <p:nvPr>
            <p:ph type="pic" idx="1"/>
          </p:nvPr>
        </p:nvSpPr>
        <p:spPr>
          <a:xfrm>
            <a:off x="7543510" y="0"/>
            <a:ext cx="4648490" cy="6858000"/>
          </a:xfrm>
          <a:solidFill>
            <a:schemeClr val="bg1">
              <a:lumMod val="65000"/>
              <a:lumOff val="3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a:p>
        </p:txBody>
      </p:sp>
      <p:sp>
        <p:nvSpPr>
          <p:cNvPr id="2" name="Title 1"/>
          <p:cNvSpPr>
            <a:spLocks noGrp="1"/>
          </p:cNvSpPr>
          <p:nvPr>
            <p:ph type="title"/>
          </p:nvPr>
        </p:nvSpPr>
        <p:spPr>
          <a:xfrm>
            <a:off x="885443" y="2360255"/>
            <a:ext cx="5776646" cy="1178032"/>
          </a:xfrm>
        </p:spPr>
        <p:txBody>
          <a:bodyPr bIns="0" anchor="b">
            <a:normAutofit/>
          </a:bodyPr>
          <a:lstStyle>
            <a:lvl1pPr>
              <a:defRPr sz="3600">
                <a:solidFill>
                  <a:srgbClr val="FFFEFF"/>
                </a:solidFill>
              </a:defRPr>
            </a:lvl1pPr>
          </a:lstStyle>
          <a:p>
            <a:r>
              <a:rPr lang="fr-FR"/>
              <a:t>Modifiez le style du titre</a:t>
            </a:r>
            <a:endParaRPr lang="en-US" dirty="0"/>
          </a:p>
        </p:txBody>
      </p:sp>
      <p:sp>
        <p:nvSpPr>
          <p:cNvPr id="4" name="Text Placeholder 3"/>
          <p:cNvSpPr>
            <a:spLocks noGrp="1"/>
          </p:cNvSpPr>
          <p:nvPr>
            <p:ph type="body" sz="half" idx="2"/>
          </p:nvPr>
        </p:nvSpPr>
        <p:spPr>
          <a:xfrm>
            <a:off x="885443" y="3545012"/>
            <a:ext cx="5776646" cy="1274198"/>
          </a:xfrm>
        </p:spPr>
        <p:txBody>
          <a:bodyPr>
            <a:normAutofit/>
          </a:bodyPr>
          <a:lstStyle>
            <a:lvl1pPr marL="0" indent="0" algn="ctr">
              <a:buNone/>
              <a:defRPr sz="18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a:xfrm>
            <a:off x="804672" y="320040"/>
            <a:ext cx="3657600" cy="320040"/>
          </a:xfrm>
        </p:spPr>
        <p:txBody>
          <a:bodyPr/>
          <a:lstStyle/>
          <a:p>
            <a:fld id="{1E9AD5D5-D23E-4963-92AD-8C9F3B727932}" type="datetimeFigureOut">
              <a:rPr lang="en-GB" smtClean="0"/>
              <a:t>06/02/2026</a:t>
            </a:fld>
            <a:endParaRPr lang="en-GB"/>
          </a:p>
        </p:txBody>
      </p:sp>
      <p:sp>
        <p:nvSpPr>
          <p:cNvPr id="6" name="Footer Placeholder 5"/>
          <p:cNvSpPr>
            <a:spLocks noGrp="1"/>
          </p:cNvSpPr>
          <p:nvPr>
            <p:ph type="ftr" sz="quarter" idx="11"/>
          </p:nvPr>
        </p:nvSpPr>
        <p:spPr>
          <a:xfrm>
            <a:off x="804672" y="6227064"/>
            <a:ext cx="5942203" cy="320040"/>
          </a:xfrm>
        </p:spPr>
        <p:txBody>
          <a:bodyPr/>
          <a:lstStyle/>
          <a:p>
            <a:endParaRPr lang="en-GB"/>
          </a:p>
        </p:txBody>
      </p:sp>
      <p:sp>
        <p:nvSpPr>
          <p:cNvPr id="7" name="Slide Number Placeholder 6"/>
          <p:cNvSpPr>
            <a:spLocks noGrp="1"/>
          </p:cNvSpPr>
          <p:nvPr>
            <p:ph type="sldNum" sz="quarter" idx="12"/>
          </p:nvPr>
        </p:nvSpPr>
        <p:spPr>
          <a:xfrm>
            <a:off x="5828377" y="320040"/>
            <a:ext cx="914400" cy="320040"/>
          </a:xfrm>
        </p:spPr>
        <p:txBody>
          <a:bodyPr/>
          <a:lstStyle/>
          <a:p>
            <a:fld id="{AD5FF31F-95DB-4282-8B62-55025E2D0C8E}" type="slidenum">
              <a:rPr lang="en-GB" smtClean="0"/>
              <a:t>‹N°›</a:t>
            </a:fld>
            <a:endParaRPr lang="en-GB"/>
          </a:p>
        </p:txBody>
      </p:sp>
    </p:spTree>
    <p:extLst>
      <p:ext uri="{BB962C8B-B14F-4D97-AF65-F5344CB8AC3E}">
        <p14:creationId xmlns:p14="http://schemas.microsoft.com/office/powerpoint/2010/main" val="10213465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grpSp>
        <p:nvGrpSpPr>
          <p:cNvPr id="75" name="Group 74"/>
          <p:cNvGrpSpPr/>
          <p:nvPr/>
        </p:nvGrpSpPr>
        <p:grpSpPr>
          <a:xfrm>
            <a:off x="-417513"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800144" y="1699589"/>
            <a:ext cx="3674476" cy="3470421"/>
            <a:chOff x="697883" y="1816768"/>
            <a:chExt cx="3674476" cy="3470421"/>
          </a:xfrm>
          <a:solidFill>
            <a:srgbClr val="E6411C">
              <a:alpha val="90000"/>
            </a:srgbClr>
          </a:solidFill>
        </p:grpSpPr>
        <p:sp>
          <p:nvSpPr>
            <p:cNvPr id="23" name="Rectangle 22"/>
            <p:cNvSpPr/>
            <p:nvPr/>
          </p:nvSpPr>
          <p:spPr>
            <a:xfrm>
              <a:off x="697883" y="1816768"/>
              <a:ext cx="3674476" cy="502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1"/>
          </a:xfrm>
        </p:spPr>
        <p:txBody>
          <a:bodyPr/>
          <a:lstStyle>
            <a:lvl1pPr>
              <a:defRPr>
                <a:solidFill>
                  <a:srgbClr val="FFFEFF"/>
                </a:solidFill>
              </a:defRPr>
            </a:lvl1pPr>
          </a:lstStyle>
          <a:p>
            <a:r>
              <a:rPr lang="fr-FR"/>
              <a:t>Modifiez le style du titre</a:t>
            </a:r>
            <a:endParaRPr lang="en-US" dirty="0"/>
          </a:p>
        </p:txBody>
      </p:sp>
      <p:sp>
        <p:nvSpPr>
          <p:cNvPr id="3" name="Vertical Text Placeholder 2"/>
          <p:cNvSpPr>
            <a:spLocks noGrp="1"/>
          </p:cNvSpPr>
          <p:nvPr>
            <p:ph type="body" orient="vert" idx="1"/>
          </p:nvPr>
        </p:nvSpPr>
        <p:spPr>
          <a:xfrm>
            <a:off x="5109983" y="794719"/>
            <a:ext cx="6275035" cy="5257090"/>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1E9AD5D5-D23E-4963-92AD-8C9F3B727932}" type="datetimeFigureOut">
              <a:rPr lang="en-GB" smtClean="0"/>
              <a:t>06/02/2026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D5FF31F-95DB-4282-8B62-55025E2D0C8E}" type="slidenum">
              <a:rPr lang="en-GB" smtClean="0"/>
              <a:t>‹N°›</a:t>
            </a:fld>
            <a:endParaRPr lang="en-GB"/>
          </a:p>
        </p:txBody>
      </p:sp>
    </p:spTree>
    <p:extLst>
      <p:ext uri="{BB962C8B-B14F-4D97-AF65-F5344CB8AC3E}">
        <p14:creationId xmlns:p14="http://schemas.microsoft.com/office/powerpoint/2010/main" val="17195286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bg>
      <p:bgPr>
        <a:solidFill>
          <a:schemeClr val="bg1">
            <a:alpha val="90000"/>
          </a:schemeClr>
        </a:solidFill>
        <a:effectLst/>
      </p:bgPr>
    </p:bg>
    <p:spTree>
      <p:nvGrpSpPr>
        <p:cNvPr id="1" name=""/>
        <p:cNvGrpSpPr/>
        <p:nvPr/>
      </p:nvGrpSpPr>
      <p:grpSpPr>
        <a:xfrm>
          <a:off x="0" y="0"/>
          <a:ext cx="0" cy="0"/>
          <a:chOff x="0" y="0"/>
          <a:chExt cx="0" cy="0"/>
        </a:xfrm>
      </p:grpSpPr>
      <p:grpSp>
        <p:nvGrpSpPr>
          <p:cNvPr id="75" name="Group 74"/>
          <p:cNvGrpSpPr/>
          <p:nvPr/>
        </p:nvGrpSpPr>
        <p:grpSpPr>
          <a:xfrm flipH="1">
            <a:off x="0"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7718948" y="1717174"/>
            <a:ext cx="3674476" cy="3470421"/>
            <a:chOff x="697883" y="1816768"/>
            <a:chExt cx="3674476" cy="3470421"/>
          </a:xfrm>
          <a:solidFill>
            <a:srgbClr val="E6411C">
              <a:alpha val="90000"/>
            </a:srgbClr>
          </a:solidFill>
        </p:grpSpPr>
        <p:sp>
          <p:nvSpPr>
            <p:cNvPr id="23" name="Rectangle 22"/>
            <p:cNvSpPr/>
            <p:nvPr/>
          </p:nvSpPr>
          <p:spPr>
            <a:xfrm>
              <a:off x="697883" y="1816768"/>
              <a:ext cx="3674476" cy="502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807437" y="2349925"/>
            <a:ext cx="3501195" cy="2456442"/>
          </a:xfrm>
          <a:solidFill>
            <a:srgbClr val="E6411C">
              <a:alpha val="0"/>
            </a:srgbClr>
          </a:solidFill>
        </p:spPr>
        <p:txBody>
          <a:bodyPr vert="eaVert"/>
          <a:lstStyle>
            <a:lvl1pPr algn="l">
              <a:lnSpc>
                <a:spcPct val="80000"/>
              </a:lnSpc>
              <a:defRPr>
                <a:solidFill>
                  <a:srgbClr val="FFFEFF"/>
                </a:solidFill>
              </a:defRPr>
            </a:lvl1pPr>
          </a:lstStyle>
          <a:p>
            <a:r>
              <a:rPr lang="fr-FR"/>
              <a:t>Modifiez le style du titre</a:t>
            </a:r>
            <a:endParaRPr lang="en-US" dirty="0"/>
          </a:p>
        </p:txBody>
      </p:sp>
      <p:sp>
        <p:nvSpPr>
          <p:cNvPr id="3" name="Vertical Text Placeholder 2"/>
          <p:cNvSpPr>
            <a:spLocks noGrp="1"/>
          </p:cNvSpPr>
          <p:nvPr>
            <p:ph type="body" orient="vert" idx="1"/>
          </p:nvPr>
        </p:nvSpPr>
        <p:spPr>
          <a:xfrm>
            <a:off x="802747" y="798444"/>
            <a:ext cx="6268622" cy="5257303"/>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a:xfrm>
            <a:off x="804672" y="320040"/>
            <a:ext cx="3657600" cy="320040"/>
          </a:xfrm>
        </p:spPr>
        <p:txBody>
          <a:bodyPr/>
          <a:lstStyle/>
          <a:p>
            <a:fld id="{1E9AD5D5-D23E-4963-92AD-8C9F3B727932}" type="datetimeFigureOut">
              <a:rPr lang="en-GB" smtClean="0"/>
              <a:t>06/02/2026</a:t>
            </a:fld>
            <a:endParaRPr lang="en-GB"/>
          </a:p>
        </p:txBody>
      </p:sp>
      <p:sp>
        <p:nvSpPr>
          <p:cNvPr id="5" name="Footer Placeholder 4"/>
          <p:cNvSpPr>
            <a:spLocks noGrp="1"/>
          </p:cNvSpPr>
          <p:nvPr>
            <p:ph type="ftr" sz="quarter" idx="11"/>
          </p:nvPr>
        </p:nvSpPr>
        <p:spPr>
          <a:xfrm>
            <a:off x="804672" y="6227064"/>
            <a:ext cx="10588752" cy="320040"/>
          </a:xfrm>
        </p:spPr>
        <p:txBody>
          <a:bodyPr/>
          <a:lstStyle/>
          <a:p>
            <a:endParaRPr lang="en-GB"/>
          </a:p>
        </p:txBody>
      </p:sp>
      <p:sp>
        <p:nvSpPr>
          <p:cNvPr id="6" name="Slide Number Placeholder 5"/>
          <p:cNvSpPr>
            <a:spLocks noGrp="1"/>
          </p:cNvSpPr>
          <p:nvPr>
            <p:ph type="sldNum" sz="quarter" idx="12"/>
          </p:nvPr>
        </p:nvSpPr>
        <p:spPr>
          <a:xfrm>
            <a:off x="10469880" y="320040"/>
            <a:ext cx="914400" cy="320040"/>
          </a:xfrm>
        </p:spPr>
        <p:txBody>
          <a:bodyPr/>
          <a:lstStyle/>
          <a:p>
            <a:fld id="{AD5FF31F-95DB-4282-8B62-55025E2D0C8E}" type="slidenum">
              <a:rPr lang="en-GB" smtClean="0"/>
              <a:t>‹N°›</a:t>
            </a:fld>
            <a:endParaRPr lang="en-GB"/>
          </a:p>
        </p:txBody>
      </p:sp>
    </p:spTree>
    <p:extLst>
      <p:ext uri="{BB962C8B-B14F-4D97-AF65-F5344CB8AC3E}">
        <p14:creationId xmlns:p14="http://schemas.microsoft.com/office/powerpoint/2010/main" val="42847105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bg>
      <p:bgPr>
        <a:solidFill>
          <a:schemeClr val="bg1">
            <a:alpha val="90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F60FCC1-F670-60A4-0D92-6180584FE000}"/>
              </a:ext>
            </a:extLst>
          </p:cNvPr>
          <p:cNvSpPr/>
          <p:nvPr userDrawn="1"/>
        </p:nvSpPr>
        <p:spPr>
          <a:xfrm>
            <a:off x="-4" y="9143"/>
            <a:ext cx="12192001"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le 1"/>
          <p:cNvSpPr>
            <a:spLocks noGrp="1"/>
          </p:cNvSpPr>
          <p:nvPr>
            <p:ph type="title"/>
          </p:nvPr>
        </p:nvSpPr>
        <p:spPr>
          <a:xfrm>
            <a:off x="547361" y="13917"/>
            <a:ext cx="10332842" cy="975891"/>
          </a:xfrm>
          <a:solidFill>
            <a:srgbClr val="E6411C">
              <a:alpha val="0"/>
            </a:srgbClr>
          </a:solidFill>
        </p:spPr>
        <p:txBody>
          <a:bodyPr>
            <a:noAutofit/>
          </a:bodyPr>
          <a:lstStyle>
            <a:lvl1pPr algn="l">
              <a:defRPr sz="2800">
                <a:solidFill>
                  <a:srgbClr val="FFFEFF"/>
                </a:solidFill>
              </a:defRPr>
            </a:lvl1pPr>
          </a:lstStyle>
          <a:p>
            <a:r>
              <a:rPr lang="fr-FR"/>
              <a:t>Modifiez le style du titre</a:t>
            </a:r>
            <a:endParaRPr lang="en-US" dirty="0"/>
          </a:p>
        </p:txBody>
      </p:sp>
      <p:sp>
        <p:nvSpPr>
          <p:cNvPr id="4" name="Date Placeholder 3"/>
          <p:cNvSpPr>
            <a:spLocks noGrp="1"/>
          </p:cNvSpPr>
          <p:nvPr>
            <p:ph type="dt" sz="half" idx="10"/>
          </p:nvPr>
        </p:nvSpPr>
        <p:spPr>
          <a:xfrm>
            <a:off x="8277089" y="5822434"/>
            <a:ext cx="3657600" cy="320040"/>
          </a:xfrm>
        </p:spPr>
        <p:txBody>
          <a:bodyPr/>
          <a:lstStyle/>
          <a:p>
            <a:fld id="{1E9AD5D5-D23E-4963-92AD-8C9F3B727932}" type="datetimeFigureOut">
              <a:rPr lang="en-GB" smtClean="0"/>
              <a:t>06/02/2026</a:t>
            </a:fld>
            <a:endParaRPr lang="en-GB"/>
          </a:p>
        </p:txBody>
      </p:sp>
      <p:sp>
        <p:nvSpPr>
          <p:cNvPr id="5" name="Footer Placeholder 4"/>
          <p:cNvSpPr>
            <a:spLocks noGrp="1"/>
          </p:cNvSpPr>
          <p:nvPr>
            <p:ph type="ftr" sz="quarter" idx="11"/>
          </p:nvPr>
        </p:nvSpPr>
        <p:spPr/>
        <p:txBody>
          <a:bodyPr/>
          <a:lstStyle/>
          <a:p>
            <a:endParaRPr lang="en-GB"/>
          </a:p>
        </p:txBody>
      </p:sp>
      <p:sp>
        <p:nvSpPr>
          <p:cNvPr id="3" name="Content Placeholder 2"/>
          <p:cNvSpPr>
            <a:spLocks noGrp="1"/>
          </p:cNvSpPr>
          <p:nvPr>
            <p:ph idx="1"/>
          </p:nvPr>
        </p:nvSpPr>
        <p:spPr>
          <a:xfrm>
            <a:off x="804672" y="809261"/>
            <a:ext cx="10872706" cy="5248622"/>
          </a:xfrm>
        </p:spPr>
        <p:txBody>
          <a:bodyPr anchor="ctr"/>
          <a:lstStyle>
            <a:lvl1pPr>
              <a:buClr>
                <a:srgbClr val="E6411C"/>
              </a:buClr>
              <a:defRPr/>
            </a:lvl1pPr>
            <a:lvl2pPr>
              <a:buClr>
                <a:srgbClr val="E6411C"/>
              </a:buClr>
              <a:defRPr/>
            </a:lvl2pPr>
            <a:lvl3pPr>
              <a:buClr>
                <a:srgbClr val="E6411C"/>
              </a:buClr>
              <a:defRPr/>
            </a:lvl3pPr>
            <a:lvl4pPr>
              <a:buClr>
                <a:srgbClr val="E6411C"/>
              </a:buClr>
              <a:defRPr/>
            </a:lvl4pPr>
            <a:lvl5pPr>
              <a:buClr>
                <a:srgbClr val="E6411C"/>
              </a:buClr>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11" name="Rectangle 10">
            <a:extLst>
              <a:ext uri="{FF2B5EF4-FFF2-40B4-BE49-F238E27FC236}">
                <a16:creationId xmlns:a16="http://schemas.microsoft.com/office/drawing/2014/main" id="{BAC1EF2D-35EF-372B-FE24-D869C9AA5120}"/>
              </a:ext>
            </a:extLst>
          </p:cNvPr>
          <p:cNvSpPr/>
          <p:nvPr userDrawn="1"/>
        </p:nvSpPr>
        <p:spPr>
          <a:xfrm>
            <a:off x="0" y="0"/>
            <a:ext cx="12192000" cy="745136"/>
          </a:xfrm>
          <a:prstGeom prst="rect">
            <a:avLst/>
          </a:prstGeom>
          <a:solidFill>
            <a:srgbClr val="541D2B">
              <a:alpha val="8588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712788" indent="0">
              <a:tabLst/>
            </a:pPr>
            <a:endParaRPr lang="fr-FR" dirty="0"/>
          </a:p>
        </p:txBody>
      </p:sp>
    </p:spTree>
    <p:extLst>
      <p:ext uri="{BB962C8B-B14F-4D97-AF65-F5344CB8AC3E}">
        <p14:creationId xmlns:p14="http://schemas.microsoft.com/office/powerpoint/2010/main" val="18050660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re et contenu">
    <p:bg>
      <p:bgPr>
        <a:solidFill>
          <a:schemeClr val="bg1">
            <a:alpha val="90000"/>
          </a:schemeClr>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EC72131E-5EA9-C966-6967-E94A921FE902}"/>
              </a:ext>
            </a:extLst>
          </p:cNvPr>
          <p:cNvSpPr/>
          <p:nvPr userDrawn="1"/>
        </p:nvSpPr>
        <p:spPr>
          <a:xfrm>
            <a:off x="-4" y="9143"/>
            <a:ext cx="12192001"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le 1"/>
          <p:cNvSpPr>
            <a:spLocks noGrp="1"/>
          </p:cNvSpPr>
          <p:nvPr>
            <p:ph type="title"/>
          </p:nvPr>
        </p:nvSpPr>
        <p:spPr>
          <a:xfrm>
            <a:off x="216712" y="9143"/>
            <a:ext cx="4487809" cy="975891"/>
          </a:xfrm>
          <a:solidFill>
            <a:srgbClr val="E6411C">
              <a:alpha val="0"/>
            </a:srgbClr>
          </a:solidFill>
        </p:spPr>
        <p:txBody>
          <a:bodyPr>
            <a:noAutofit/>
          </a:bodyPr>
          <a:lstStyle>
            <a:lvl1pPr>
              <a:defRPr sz="3000">
                <a:solidFill>
                  <a:srgbClr val="FFFEFF"/>
                </a:solidFill>
              </a:defRPr>
            </a:lvl1pPr>
          </a:lstStyle>
          <a:p>
            <a:r>
              <a:rPr lang="fr-FR"/>
              <a:t>Modifiez le style du titre</a:t>
            </a:r>
            <a:endParaRPr lang="en-US" dirty="0"/>
          </a:p>
        </p:txBody>
      </p:sp>
      <p:sp>
        <p:nvSpPr>
          <p:cNvPr id="4" name="Date Placeholder 3"/>
          <p:cNvSpPr>
            <a:spLocks noGrp="1"/>
          </p:cNvSpPr>
          <p:nvPr>
            <p:ph type="dt" sz="half" idx="10"/>
          </p:nvPr>
        </p:nvSpPr>
        <p:spPr>
          <a:xfrm>
            <a:off x="8277089" y="5822434"/>
            <a:ext cx="3657600" cy="320040"/>
          </a:xfrm>
        </p:spPr>
        <p:txBody>
          <a:bodyPr/>
          <a:lstStyle/>
          <a:p>
            <a:fld id="{1E9AD5D5-D23E-4963-92AD-8C9F3B727932}" type="datetimeFigureOut">
              <a:rPr lang="en-GB" smtClean="0"/>
              <a:t>06/02/2026</a:t>
            </a:fld>
            <a:endParaRPr lang="en-GB"/>
          </a:p>
        </p:txBody>
      </p:sp>
      <p:sp>
        <p:nvSpPr>
          <p:cNvPr id="5" name="Footer Placeholder 4"/>
          <p:cNvSpPr>
            <a:spLocks noGrp="1"/>
          </p:cNvSpPr>
          <p:nvPr>
            <p:ph type="ftr" sz="quarter" idx="11"/>
          </p:nvPr>
        </p:nvSpPr>
        <p:spPr/>
        <p:txBody>
          <a:bodyPr/>
          <a:lstStyle/>
          <a:p>
            <a:endParaRPr lang="en-GB"/>
          </a:p>
        </p:txBody>
      </p:sp>
      <p:sp>
        <p:nvSpPr>
          <p:cNvPr id="3" name="Content Placeholder 2"/>
          <p:cNvSpPr>
            <a:spLocks noGrp="1"/>
          </p:cNvSpPr>
          <p:nvPr>
            <p:ph idx="1"/>
          </p:nvPr>
        </p:nvSpPr>
        <p:spPr>
          <a:xfrm>
            <a:off x="3313042" y="809261"/>
            <a:ext cx="8364335" cy="5248622"/>
          </a:xfrm>
        </p:spPr>
        <p:txBody>
          <a:bodyPr anchor="ctr"/>
          <a:lstStyle>
            <a:lvl1pPr>
              <a:buClr>
                <a:srgbClr val="E6411C"/>
              </a:buClr>
              <a:defRPr>
                <a:latin typeface="Calibri" panose="020F0502020204030204" pitchFamily="34" charset="0"/>
                <a:cs typeface="Calibri" panose="020F0502020204030204" pitchFamily="34" charset="0"/>
              </a:defRPr>
            </a:lvl1pPr>
            <a:lvl2pPr>
              <a:buClr>
                <a:srgbClr val="E6411C"/>
              </a:buClr>
              <a:defRPr>
                <a:latin typeface="Calibri" panose="020F0502020204030204" pitchFamily="34" charset="0"/>
                <a:cs typeface="Calibri" panose="020F0502020204030204" pitchFamily="34" charset="0"/>
              </a:defRPr>
            </a:lvl2pPr>
            <a:lvl3pPr>
              <a:buClr>
                <a:srgbClr val="E6411C"/>
              </a:buClr>
              <a:defRPr>
                <a:latin typeface="Calibri" panose="020F0502020204030204" pitchFamily="34" charset="0"/>
                <a:cs typeface="Calibri" panose="020F0502020204030204" pitchFamily="34" charset="0"/>
              </a:defRPr>
            </a:lvl3pPr>
            <a:lvl4pPr>
              <a:buClr>
                <a:srgbClr val="E6411C"/>
              </a:buClr>
              <a:defRPr>
                <a:latin typeface="Calibri" panose="020F0502020204030204" pitchFamily="34" charset="0"/>
                <a:cs typeface="Calibri" panose="020F0502020204030204" pitchFamily="34" charset="0"/>
              </a:defRPr>
            </a:lvl4pPr>
            <a:lvl5pPr>
              <a:buClr>
                <a:srgbClr val="E6411C"/>
              </a:buClr>
              <a:defRPr>
                <a:latin typeface="Calibri" panose="020F0502020204030204" pitchFamily="34" charset="0"/>
                <a:cs typeface="Calibri" panose="020F0502020204030204" pitchFamily="34" charset="0"/>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6" name="Document 5">
            <a:extLst>
              <a:ext uri="{FF2B5EF4-FFF2-40B4-BE49-F238E27FC236}">
                <a16:creationId xmlns:a16="http://schemas.microsoft.com/office/drawing/2014/main" id="{A71D7AAE-CB7A-0B4A-BE86-F6FE4763CB1B}"/>
              </a:ext>
            </a:extLst>
          </p:cNvPr>
          <p:cNvSpPr/>
          <p:nvPr userDrawn="1"/>
        </p:nvSpPr>
        <p:spPr>
          <a:xfrm>
            <a:off x="0" y="-1"/>
            <a:ext cx="3313042" cy="5248621"/>
          </a:xfrm>
          <a:prstGeom prst="flowChartDocument">
            <a:avLst/>
          </a:prstGeom>
          <a:solidFill>
            <a:srgbClr val="541D2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Document 7">
            <a:extLst>
              <a:ext uri="{FF2B5EF4-FFF2-40B4-BE49-F238E27FC236}">
                <a16:creationId xmlns:a16="http://schemas.microsoft.com/office/drawing/2014/main" id="{F67DAD46-706C-36D5-8D35-840AA1E92B88}"/>
              </a:ext>
            </a:extLst>
          </p:cNvPr>
          <p:cNvSpPr/>
          <p:nvPr userDrawn="1"/>
        </p:nvSpPr>
        <p:spPr>
          <a:xfrm rot="10800000">
            <a:off x="-2" y="1618522"/>
            <a:ext cx="3313042" cy="5248621"/>
          </a:xfrm>
          <a:prstGeom prst="flowChartDocument">
            <a:avLst/>
          </a:prstGeom>
          <a:solidFill>
            <a:srgbClr val="541D2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1967788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grpSp>
        <p:nvGrpSpPr>
          <p:cNvPr id="77" name="Group 76"/>
          <p:cNvGrpSpPr/>
          <p:nvPr/>
        </p:nvGrpSpPr>
        <p:grpSpPr>
          <a:xfrm>
            <a:off x="-323851" y="0"/>
            <a:ext cx="12515851" cy="6858000"/>
            <a:chOff x="-329674" y="-51881"/>
            <a:chExt cx="12515851" cy="6923798"/>
          </a:xfrm>
        </p:grpSpPr>
        <p:sp>
          <p:nvSpPr>
            <p:cNvPr id="78"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3259545" y="1186483"/>
            <a:ext cx="5666145" cy="4477933"/>
            <a:chOff x="3259545" y="1186483"/>
            <a:chExt cx="5666145" cy="4477933"/>
          </a:xfrm>
          <a:solidFill>
            <a:srgbClr val="E6411C">
              <a:alpha val="90000"/>
            </a:srgbClr>
          </a:solidFill>
        </p:grpSpPr>
        <p:sp>
          <p:nvSpPr>
            <p:cNvPr id="99" name="Rectangle 98"/>
            <p:cNvSpPr/>
            <p:nvPr/>
          </p:nvSpPr>
          <p:spPr>
            <a:xfrm>
              <a:off x="3259545" y="1186483"/>
              <a:ext cx="5657881" cy="71618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sp>
        <p:sp>
          <p:nvSpPr>
            <p:cNvPr id="100" name="Isosceles Triangle 39"/>
            <p:cNvSpPr/>
            <p:nvPr/>
          </p:nvSpPr>
          <p:spPr>
            <a:xfrm rot="10800000">
              <a:off x="5892384" y="5313353"/>
              <a:ext cx="407233" cy="351063"/>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sp>
        <p:sp>
          <p:nvSpPr>
            <p:cNvPr id="101" name="Rectangle 100"/>
            <p:cNvSpPr/>
            <p:nvPr/>
          </p:nvSpPr>
          <p:spPr>
            <a:xfrm>
              <a:off x="3259545" y="1991156"/>
              <a:ext cx="5666145" cy="33221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3344216" y="2074730"/>
            <a:ext cx="5490224" cy="1689390"/>
          </a:xfrm>
        </p:spPr>
        <p:txBody>
          <a:bodyPr bIns="0" anchor="b">
            <a:normAutofit/>
          </a:bodyPr>
          <a:lstStyle>
            <a:lvl1pPr algn="ctr">
              <a:defRPr sz="4400">
                <a:solidFill>
                  <a:srgbClr val="FFFEFF"/>
                </a:solidFill>
              </a:defRPr>
            </a:lvl1pPr>
          </a:lstStyle>
          <a:p>
            <a:r>
              <a:rPr lang="fr-FR"/>
              <a:t>Modifiez le style du titre</a:t>
            </a:r>
            <a:endParaRPr lang="en-US" dirty="0"/>
          </a:p>
        </p:txBody>
      </p:sp>
      <p:sp>
        <p:nvSpPr>
          <p:cNvPr id="3" name="Text Placeholder 2"/>
          <p:cNvSpPr>
            <a:spLocks noGrp="1"/>
          </p:cNvSpPr>
          <p:nvPr>
            <p:ph type="body" idx="1"/>
          </p:nvPr>
        </p:nvSpPr>
        <p:spPr>
          <a:xfrm>
            <a:off x="3344215" y="3846851"/>
            <a:ext cx="5490223" cy="1383770"/>
          </a:xfrm>
        </p:spPr>
        <p:txBody>
          <a:bodyPr tIns="0">
            <a:normAutofit/>
          </a:bodyPr>
          <a:lstStyle>
            <a:lvl1pPr marL="0" indent="0" algn="ctr">
              <a:buNone/>
              <a:defRPr sz="1800">
                <a:solidFill>
                  <a:srgbClr val="FFFEFF"/>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a:xfrm>
            <a:off x="804672" y="320040"/>
            <a:ext cx="3657600" cy="320040"/>
          </a:xfrm>
        </p:spPr>
        <p:txBody>
          <a:bodyPr/>
          <a:lstStyle/>
          <a:p>
            <a:fld id="{1E9AD5D5-D23E-4963-92AD-8C9F3B727932}" type="datetimeFigureOut">
              <a:rPr lang="en-GB" smtClean="0"/>
              <a:t>06/02/2026</a:t>
            </a:fld>
            <a:endParaRPr lang="en-GB"/>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GB"/>
          </a:p>
        </p:txBody>
      </p:sp>
      <p:sp>
        <p:nvSpPr>
          <p:cNvPr id="6" name="Slide Number Placeholder 5"/>
          <p:cNvSpPr>
            <a:spLocks noGrp="1"/>
          </p:cNvSpPr>
          <p:nvPr>
            <p:ph type="sldNum" sz="quarter" idx="12"/>
          </p:nvPr>
        </p:nvSpPr>
        <p:spPr>
          <a:xfrm>
            <a:off x="10469880" y="320040"/>
            <a:ext cx="914400" cy="320040"/>
          </a:xfrm>
        </p:spPr>
        <p:txBody>
          <a:bodyPr/>
          <a:lstStyle/>
          <a:p>
            <a:fld id="{AD5FF31F-95DB-4282-8B62-55025E2D0C8E}" type="slidenum">
              <a:rPr lang="en-GB" smtClean="0"/>
              <a:t>‹N°›</a:t>
            </a:fld>
            <a:endParaRPr lang="en-GB"/>
          </a:p>
        </p:txBody>
      </p:sp>
    </p:spTree>
    <p:extLst>
      <p:ext uri="{BB962C8B-B14F-4D97-AF65-F5344CB8AC3E}">
        <p14:creationId xmlns:p14="http://schemas.microsoft.com/office/powerpoint/2010/main" val="41436896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grpSp>
        <p:nvGrpSpPr>
          <p:cNvPr id="37" name="Group 36"/>
          <p:cNvGrpSpPr/>
          <p:nvPr/>
        </p:nvGrpSpPr>
        <p:grpSpPr>
          <a:xfrm>
            <a:off x="-392114" y="10633"/>
            <a:ext cx="12584114" cy="6853238"/>
            <a:chOff x="-417513" y="0"/>
            <a:chExt cx="12584114" cy="6853238"/>
          </a:xfrm>
        </p:grpSpPr>
        <p:sp>
          <p:nvSpPr>
            <p:cNvPr id="3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59" name="Group 58"/>
          <p:cNvGrpSpPr/>
          <p:nvPr/>
        </p:nvGrpSpPr>
        <p:grpSpPr>
          <a:xfrm>
            <a:off x="216639" y="2665141"/>
            <a:ext cx="1709540" cy="1845359"/>
            <a:chOff x="697883" y="1816768"/>
            <a:chExt cx="3674476" cy="3470421"/>
          </a:xfrm>
          <a:solidFill>
            <a:srgbClr val="E6411C">
              <a:alpha val="90000"/>
            </a:srgbClr>
          </a:solidFill>
        </p:grpSpPr>
        <p:sp>
          <p:nvSpPr>
            <p:cNvPr id="60" name="Rectangle 59"/>
            <p:cNvSpPr/>
            <p:nvPr/>
          </p:nvSpPr>
          <p:spPr>
            <a:xfrm>
              <a:off x="697883" y="1816768"/>
              <a:ext cx="3674476" cy="502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sp>
        <p:sp>
          <p:nvSpPr>
            <p:cNvPr id="61" name="Isosceles Triangle 22"/>
            <p:cNvSpPr/>
            <p:nvPr/>
          </p:nvSpPr>
          <p:spPr>
            <a:xfrm rot="10800000">
              <a:off x="2380224" y="5014786"/>
              <a:ext cx="315988" cy="272403"/>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Rectangle 61"/>
            <p:cNvSpPr/>
            <p:nvPr/>
          </p:nvSpPr>
          <p:spPr>
            <a:xfrm>
              <a:off x="704075" y="2392840"/>
              <a:ext cx="3668284" cy="26243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261938" y="2992130"/>
            <a:ext cx="1636713" cy="1395458"/>
          </a:xfrm>
        </p:spPr>
        <p:txBody>
          <a:bodyPr lIns="91440" tIns="91440" rIns="91440" bIns="91440">
            <a:normAutofit/>
          </a:bodyPr>
          <a:lstStyle>
            <a:lvl1pPr>
              <a:defRPr sz="2500">
                <a:solidFill>
                  <a:srgbClr val="FFFEFF"/>
                </a:solidFill>
              </a:defRPr>
            </a:lvl1pPr>
          </a:lstStyle>
          <a:p>
            <a:r>
              <a:rPr lang="fr-FR"/>
              <a:t>Modifiez le style du titre</a:t>
            </a:r>
            <a:endParaRPr lang="en-US" dirty="0"/>
          </a:p>
        </p:txBody>
      </p:sp>
      <p:sp>
        <p:nvSpPr>
          <p:cNvPr id="3" name="Content Placeholder 2"/>
          <p:cNvSpPr>
            <a:spLocks noGrp="1"/>
          </p:cNvSpPr>
          <p:nvPr>
            <p:ph sz="half" idx="1"/>
          </p:nvPr>
        </p:nvSpPr>
        <p:spPr>
          <a:xfrm>
            <a:off x="2417764" y="803187"/>
            <a:ext cx="8972706" cy="2382651"/>
          </a:xfrm>
        </p:spPr>
        <p:txBody>
          <a:bodyPr/>
          <a:lstStyle>
            <a:lvl1pPr>
              <a:buClr>
                <a:srgbClr val="E6411C"/>
              </a:buClr>
              <a:defRPr>
                <a:latin typeface="Calibri" panose="020F0502020204030204" pitchFamily="34" charset="0"/>
                <a:cs typeface="Calibri" panose="020F0502020204030204" pitchFamily="34" charset="0"/>
              </a:defRPr>
            </a:lvl1pPr>
            <a:lvl2pPr>
              <a:buClr>
                <a:srgbClr val="E6411C"/>
              </a:buClr>
              <a:defRPr>
                <a:latin typeface="Calibri" panose="020F0502020204030204" pitchFamily="34" charset="0"/>
                <a:cs typeface="Calibri" panose="020F0502020204030204" pitchFamily="34" charset="0"/>
              </a:defRPr>
            </a:lvl2pPr>
            <a:lvl3pPr>
              <a:buClr>
                <a:srgbClr val="E6411C"/>
              </a:buClr>
              <a:defRPr>
                <a:latin typeface="Calibri" panose="020F0502020204030204" pitchFamily="34" charset="0"/>
                <a:cs typeface="Calibri" panose="020F0502020204030204" pitchFamily="34" charset="0"/>
              </a:defRPr>
            </a:lvl3pPr>
            <a:lvl4pPr>
              <a:buClr>
                <a:srgbClr val="E6411C"/>
              </a:buClr>
              <a:defRPr>
                <a:latin typeface="Calibri" panose="020F0502020204030204" pitchFamily="34" charset="0"/>
                <a:cs typeface="Calibri" panose="020F0502020204030204" pitchFamily="34" charset="0"/>
              </a:defRPr>
            </a:lvl4pPr>
            <a:lvl5pPr>
              <a:buClr>
                <a:srgbClr val="E6411C"/>
              </a:buClr>
              <a:defRPr>
                <a:latin typeface="Calibri" panose="020F0502020204030204" pitchFamily="34" charset="0"/>
                <a:cs typeface="Calibri" panose="020F0502020204030204" pitchFamily="34" charset="0"/>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2408238" y="3672162"/>
            <a:ext cx="8982231" cy="2383586"/>
          </a:xfrm>
        </p:spPr>
        <p:txBody>
          <a:bodyPr/>
          <a:lstStyle>
            <a:lvl1pPr>
              <a:buClr>
                <a:srgbClr val="E6411C"/>
              </a:buClr>
              <a:defRPr>
                <a:latin typeface="Calibri" panose="020F0502020204030204" pitchFamily="34" charset="0"/>
                <a:cs typeface="Calibri" panose="020F0502020204030204" pitchFamily="34" charset="0"/>
              </a:defRPr>
            </a:lvl1pPr>
            <a:lvl2pPr>
              <a:buClr>
                <a:srgbClr val="E6411C"/>
              </a:buClr>
              <a:defRPr>
                <a:latin typeface="Calibri" panose="020F0502020204030204" pitchFamily="34" charset="0"/>
                <a:cs typeface="Calibri" panose="020F0502020204030204" pitchFamily="34" charset="0"/>
              </a:defRPr>
            </a:lvl2pPr>
            <a:lvl3pPr>
              <a:buClr>
                <a:srgbClr val="E6411C"/>
              </a:buClr>
              <a:defRPr>
                <a:latin typeface="Calibri" panose="020F0502020204030204" pitchFamily="34" charset="0"/>
                <a:cs typeface="Calibri" panose="020F0502020204030204" pitchFamily="34" charset="0"/>
              </a:defRPr>
            </a:lvl3pPr>
            <a:lvl4pPr>
              <a:buClr>
                <a:srgbClr val="E6411C"/>
              </a:buClr>
              <a:defRPr>
                <a:latin typeface="Calibri" panose="020F0502020204030204" pitchFamily="34" charset="0"/>
                <a:cs typeface="Calibri" panose="020F0502020204030204" pitchFamily="34" charset="0"/>
              </a:defRPr>
            </a:lvl4pPr>
            <a:lvl5pPr>
              <a:buClr>
                <a:srgbClr val="E6411C"/>
              </a:buClr>
              <a:defRPr>
                <a:latin typeface="Calibri" panose="020F0502020204030204" pitchFamily="34" charset="0"/>
                <a:cs typeface="Calibri" panose="020F0502020204030204" pitchFamily="34" charset="0"/>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a:xfrm>
            <a:off x="804672" y="320040"/>
            <a:ext cx="3657600" cy="320040"/>
          </a:xfrm>
        </p:spPr>
        <p:txBody>
          <a:bodyPr/>
          <a:lstStyle/>
          <a:p>
            <a:fld id="{1E9AD5D5-D23E-4963-92AD-8C9F3B727932}" type="datetimeFigureOut">
              <a:rPr lang="en-GB" smtClean="0"/>
              <a:t>06/02/2026</a:t>
            </a:fld>
            <a:endParaRPr lang="en-GB"/>
          </a:p>
        </p:txBody>
      </p:sp>
      <p:sp>
        <p:nvSpPr>
          <p:cNvPr id="6" name="Footer Placeholder 5"/>
          <p:cNvSpPr>
            <a:spLocks noGrp="1"/>
          </p:cNvSpPr>
          <p:nvPr>
            <p:ph type="ftr" sz="quarter" idx="11"/>
          </p:nvPr>
        </p:nvSpPr>
        <p:spPr>
          <a:xfrm>
            <a:off x="804672" y="6227064"/>
            <a:ext cx="10588752" cy="320040"/>
          </a:xfrm>
        </p:spPr>
        <p:txBody>
          <a:bodyPr/>
          <a:lstStyle/>
          <a:p>
            <a:endParaRPr lang="en-GB"/>
          </a:p>
        </p:txBody>
      </p:sp>
      <p:sp>
        <p:nvSpPr>
          <p:cNvPr id="7" name="Slide Number Placeholder 6"/>
          <p:cNvSpPr>
            <a:spLocks noGrp="1"/>
          </p:cNvSpPr>
          <p:nvPr>
            <p:ph type="sldNum" sz="quarter" idx="12"/>
          </p:nvPr>
        </p:nvSpPr>
        <p:spPr>
          <a:xfrm>
            <a:off x="10469880" y="320040"/>
            <a:ext cx="914400" cy="320040"/>
          </a:xfrm>
        </p:spPr>
        <p:txBody>
          <a:bodyPr/>
          <a:lstStyle/>
          <a:p>
            <a:fld id="{AD5FF31F-95DB-4282-8B62-55025E2D0C8E}" type="slidenum">
              <a:rPr lang="en-GB" smtClean="0"/>
              <a:t>‹N°›</a:t>
            </a:fld>
            <a:endParaRPr lang="en-GB"/>
          </a:p>
        </p:txBody>
      </p:sp>
    </p:spTree>
    <p:extLst>
      <p:ext uri="{BB962C8B-B14F-4D97-AF65-F5344CB8AC3E}">
        <p14:creationId xmlns:p14="http://schemas.microsoft.com/office/powerpoint/2010/main" val="10647992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aison">
    <p:bg>
      <p:bgPr>
        <a:solidFill>
          <a:schemeClr val="bg1">
            <a:alpha val="90000"/>
          </a:schemeClr>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EFAF4C8E-8660-4072-89DD-55D37499B33E}"/>
              </a:ext>
            </a:extLst>
          </p:cNvPr>
          <p:cNvSpPr/>
          <p:nvPr userDrawn="1"/>
        </p:nvSpPr>
        <p:spPr>
          <a:xfrm>
            <a:off x="-25257" y="0"/>
            <a:ext cx="12345593"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le 1"/>
          <p:cNvSpPr>
            <a:spLocks noGrp="1"/>
          </p:cNvSpPr>
          <p:nvPr>
            <p:ph type="title"/>
          </p:nvPr>
        </p:nvSpPr>
        <p:spPr>
          <a:xfrm>
            <a:off x="487633" y="-575732"/>
            <a:ext cx="6063915" cy="2636276"/>
          </a:xfrm>
          <a:noFill/>
        </p:spPr>
        <p:txBody>
          <a:bodyPr lIns="91440" tIns="91440" rIns="91440" bIns="91440"/>
          <a:lstStyle>
            <a:lvl1pPr algn="l">
              <a:defRPr>
                <a:solidFill>
                  <a:schemeClr val="bg1"/>
                </a:solidFill>
              </a:defRPr>
            </a:lvl1pPr>
          </a:lstStyle>
          <a:p>
            <a:r>
              <a:rPr lang="fr-FR"/>
              <a:t>Modifiez le style du titre</a:t>
            </a:r>
            <a:endParaRPr lang="en-US" dirty="0"/>
          </a:p>
        </p:txBody>
      </p:sp>
      <p:sp>
        <p:nvSpPr>
          <p:cNvPr id="5" name="Text Placeholder 4"/>
          <p:cNvSpPr>
            <a:spLocks noGrp="1"/>
          </p:cNvSpPr>
          <p:nvPr>
            <p:ph type="body" sz="quarter" idx="3"/>
          </p:nvPr>
        </p:nvSpPr>
        <p:spPr>
          <a:xfrm>
            <a:off x="490020" y="4111656"/>
            <a:ext cx="10891550" cy="685800"/>
          </a:xfrm>
        </p:spPr>
        <p:txBody>
          <a:bodyPr anchor="ctr">
            <a:noAutofit/>
          </a:bodyPr>
          <a:lstStyle>
            <a:lvl1pPr marL="0" indent="0" algn="l">
              <a:lnSpc>
                <a:spcPct val="100000"/>
              </a:lnSpc>
              <a:buNone/>
              <a:defRPr sz="2200" b="0" cap="none" baseline="0">
                <a:solidFill>
                  <a:srgbClr val="541D2B"/>
                </a:solidFill>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490019" y="4797456"/>
            <a:ext cx="10893047" cy="1704060"/>
          </a:xfrm>
        </p:spPr>
        <p:txBody>
          <a:bodyPr/>
          <a:lstStyle>
            <a:lvl1pPr>
              <a:buClr>
                <a:srgbClr val="541D2B"/>
              </a:buClr>
              <a:defRPr>
                <a:latin typeface="Calibri" panose="020F0502020204030204" pitchFamily="34" charset="0"/>
                <a:cs typeface="Calibri" panose="020F0502020204030204" pitchFamily="34" charset="0"/>
              </a:defRPr>
            </a:lvl1pPr>
            <a:lvl2pPr>
              <a:buClr>
                <a:srgbClr val="541D2B"/>
              </a:buClr>
              <a:defRPr>
                <a:latin typeface="Calibri" panose="020F0502020204030204" pitchFamily="34" charset="0"/>
                <a:cs typeface="Calibri" panose="020F0502020204030204" pitchFamily="34" charset="0"/>
              </a:defRPr>
            </a:lvl2pPr>
            <a:lvl3pPr>
              <a:buClr>
                <a:srgbClr val="541D2B"/>
              </a:buClr>
              <a:defRPr>
                <a:latin typeface="Calibri" panose="020F0502020204030204" pitchFamily="34" charset="0"/>
                <a:cs typeface="Calibri" panose="020F0502020204030204" pitchFamily="34" charset="0"/>
              </a:defRPr>
            </a:lvl3pPr>
            <a:lvl4pPr>
              <a:buClr>
                <a:srgbClr val="541D2B"/>
              </a:buClr>
              <a:defRPr>
                <a:latin typeface="Calibri" panose="020F0502020204030204" pitchFamily="34" charset="0"/>
                <a:cs typeface="Calibri" panose="020F0502020204030204" pitchFamily="34" charset="0"/>
              </a:defRPr>
            </a:lvl4pPr>
            <a:lvl5pPr>
              <a:buClr>
                <a:srgbClr val="541D2B"/>
              </a:buClr>
              <a:defRPr>
                <a:latin typeface="Calibri" panose="020F0502020204030204" pitchFamily="34" charset="0"/>
                <a:cs typeface="Calibri" panose="020F0502020204030204" pitchFamily="34" charset="0"/>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9" name="Slide Number Placeholder 8"/>
          <p:cNvSpPr>
            <a:spLocks noGrp="1"/>
          </p:cNvSpPr>
          <p:nvPr>
            <p:ph type="sldNum" sz="quarter" idx="12"/>
          </p:nvPr>
        </p:nvSpPr>
        <p:spPr>
          <a:xfrm>
            <a:off x="10469880" y="320040"/>
            <a:ext cx="914400" cy="320040"/>
          </a:xfrm>
        </p:spPr>
        <p:txBody>
          <a:bodyPr/>
          <a:lstStyle/>
          <a:p>
            <a:fld id="{AD5FF31F-95DB-4282-8B62-55025E2D0C8E}" type="slidenum">
              <a:rPr lang="en-GB" smtClean="0"/>
              <a:t>‹N°›</a:t>
            </a:fld>
            <a:endParaRPr lang="en-GB"/>
          </a:p>
        </p:txBody>
      </p:sp>
      <p:sp>
        <p:nvSpPr>
          <p:cNvPr id="11" name="Text Placeholder 4">
            <a:extLst>
              <a:ext uri="{FF2B5EF4-FFF2-40B4-BE49-F238E27FC236}">
                <a16:creationId xmlns:a16="http://schemas.microsoft.com/office/drawing/2014/main" id="{4910505D-183D-1115-5FBF-641BAA6A8AC6}"/>
              </a:ext>
            </a:extLst>
          </p:cNvPr>
          <p:cNvSpPr>
            <a:spLocks noGrp="1"/>
          </p:cNvSpPr>
          <p:nvPr>
            <p:ph type="body" sz="quarter" idx="13"/>
          </p:nvPr>
        </p:nvSpPr>
        <p:spPr>
          <a:xfrm>
            <a:off x="482000" y="1408562"/>
            <a:ext cx="10891550" cy="685800"/>
          </a:xfrm>
        </p:spPr>
        <p:txBody>
          <a:bodyPr anchor="ctr">
            <a:noAutofit/>
          </a:bodyPr>
          <a:lstStyle>
            <a:lvl1pPr marL="0" indent="0" algn="l">
              <a:lnSpc>
                <a:spcPct val="100000"/>
              </a:lnSpc>
              <a:buNone/>
              <a:defRPr sz="2200" b="0" cap="none" baseline="0">
                <a:solidFill>
                  <a:srgbClr val="541D2B"/>
                </a:solidFill>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12" name="Content Placeholder 5">
            <a:extLst>
              <a:ext uri="{FF2B5EF4-FFF2-40B4-BE49-F238E27FC236}">
                <a16:creationId xmlns:a16="http://schemas.microsoft.com/office/drawing/2014/main" id="{5A8C2E41-8E9B-3A66-5DF8-7644E3F30330}"/>
              </a:ext>
            </a:extLst>
          </p:cNvPr>
          <p:cNvSpPr>
            <a:spLocks noGrp="1"/>
          </p:cNvSpPr>
          <p:nvPr>
            <p:ph sz="quarter" idx="14"/>
          </p:nvPr>
        </p:nvSpPr>
        <p:spPr>
          <a:xfrm>
            <a:off x="481999" y="2094362"/>
            <a:ext cx="10893047" cy="1704060"/>
          </a:xfrm>
        </p:spPr>
        <p:txBody>
          <a:bodyPr/>
          <a:lstStyle>
            <a:lvl1pPr>
              <a:buClr>
                <a:srgbClr val="541D2B"/>
              </a:buClr>
              <a:defRPr>
                <a:latin typeface="Calibri" panose="020F0502020204030204" pitchFamily="34" charset="0"/>
                <a:cs typeface="Calibri" panose="020F0502020204030204" pitchFamily="34" charset="0"/>
              </a:defRPr>
            </a:lvl1pPr>
            <a:lvl2pPr>
              <a:buClr>
                <a:srgbClr val="541D2B"/>
              </a:buClr>
              <a:defRPr>
                <a:latin typeface="Calibri" panose="020F0502020204030204" pitchFamily="34" charset="0"/>
                <a:cs typeface="Calibri" panose="020F0502020204030204" pitchFamily="34" charset="0"/>
              </a:defRPr>
            </a:lvl2pPr>
            <a:lvl3pPr>
              <a:buClr>
                <a:srgbClr val="541D2B"/>
              </a:buClr>
              <a:defRPr>
                <a:latin typeface="Calibri" panose="020F0502020204030204" pitchFamily="34" charset="0"/>
                <a:cs typeface="Calibri" panose="020F0502020204030204" pitchFamily="34" charset="0"/>
              </a:defRPr>
            </a:lvl3pPr>
            <a:lvl4pPr>
              <a:buClr>
                <a:srgbClr val="541D2B"/>
              </a:buClr>
              <a:defRPr>
                <a:latin typeface="Calibri" panose="020F0502020204030204" pitchFamily="34" charset="0"/>
                <a:cs typeface="Calibri" panose="020F0502020204030204" pitchFamily="34" charset="0"/>
              </a:defRPr>
            </a:lvl4pPr>
            <a:lvl5pPr>
              <a:buClr>
                <a:srgbClr val="541D2B"/>
              </a:buClr>
              <a:defRPr>
                <a:latin typeface="Calibri" panose="020F0502020204030204" pitchFamily="34" charset="0"/>
                <a:cs typeface="Calibri" panose="020F0502020204030204" pitchFamily="34" charset="0"/>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14" name="Rectangle 13">
            <a:extLst>
              <a:ext uri="{FF2B5EF4-FFF2-40B4-BE49-F238E27FC236}">
                <a16:creationId xmlns:a16="http://schemas.microsoft.com/office/drawing/2014/main" id="{F1A1E73B-157B-C752-192B-C003C6557A66}"/>
              </a:ext>
            </a:extLst>
          </p:cNvPr>
          <p:cNvSpPr/>
          <p:nvPr userDrawn="1"/>
        </p:nvSpPr>
        <p:spPr>
          <a:xfrm>
            <a:off x="0" y="0"/>
            <a:ext cx="12192000" cy="745136"/>
          </a:xfrm>
          <a:prstGeom prst="rect">
            <a:avLst/>
          </a:prstGeom>
          <a:solidFill>
            <a:srgbClr val="541D2B">
              <a:alpha val="85882"/>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02811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omparaison">
    <p:bg>
      <p:bgPr>
        <a:solidFill>
          <a:schemeClr val="bg1">
            <a:alpha val="90000"/>
          </a:schemeClr>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EFAF4C8E-8660-4072-89DD-55D37499B33E}"/>
              </a:ext>
            </a:extLst>
          </p:cNvPr>
          <p:cNvSpPr/>
          <p:nvPr userDrawn="1"/>
        </p:nvSpPr>
        <p:spPr>
          <a:xfrm>
            <a:off x="-22870" y="63188"/>
            <a:ext cx="1223774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le 1"/>
          <p:cNvSpPr>
            <a:spLocks noGrp="1"/>
          </p:cNvSpPr>
          <p:nvPr>
            <p:ph type="title"/>
          </p:nvPr>
        </p:nvSpPr>
        <p:spPr>
          <a:xfrm>
            <a:off x="490018" y="63187"/>
            <a:ext cx="11431905" cy="681949"/>
          </a:xfrm>
          <a:noFill/>
        </p:spPr>
        <p:txBody>
          <a:bodyPr lIns="91440" tIns="91440" rIns="91440" bIns="91440">
            <a:normAutofit/>
          </a:bodyPr>
          <a:lstStyle>
            <a:lvl1pPr algn="l">
              <a:defRPr sz="2800">
                <a:solidFill>
                  <a:schemeClr val="bg1"/>
                </a:solidFill>
              </a:defRPr>
            </a:lvl1pPr>
          </a:lstStyle>
          <a:p>
            <a:r>
              <a:rPr lang="fr-FR"/>
              <a:t>Modifiez le style du titre</a:t>
            </a:r>
            <a:endParaRPr lang="en-US" dirty="0"/>
          </a:p>
        </p:txBody>
      </p:sp>
      <p:sp>
        <p:nvSpPr>
          <p:cNvPr id="3" name="Text Placeholder 2"/>
          <p:cNvSpPr>
            <a:spLocks noGrp="1"/>
          </p:cNvSpPr>
          <p:nvPr>
            <p:ph type="body" idx="1"/>
          </p:nvPr>
        </p:nvSpPr>
        <p:spPr>
          <a:xfrm>
            <a:off x="490019" y="1359499"/>
            <a:ext cx="5237013" cy="848905"/>
          </a:xfrm>
        </p:spPr>
        <p:txBody>
          <a:bodyPr anchor="ctr">
            <a:noAutofit/>
          </a:bodyPr>
          <a:lstStyle>
            <a:lvl1pPr marL="0" indent="0" algn="l">
              <a:lnSpc>
                <a:spcPct val="100000"/>
              </a:lnSpc>
              <a:buNone/>
              <a:defRPr sz="2000" b="0" cap="none" baseline="0">
                <a:solidFill>
                  <a:srgbClr val="541D2B"/>
                </a:solidFill>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490019" y="2255789"/>
            <a:ext cx="5237013" cy="1696853"/>
          </a:xfrm>
        </p:spPr>
        <p:txBody>
          <a:bodyPr/>
          <a:lstStyle>
            <a:lvl1pPr>
              <a:buClr>
                <a:srgbClr val="541D2B"/>
              </a:buClr>
              <a:defRPr>
                <a:latin typeface="Calibri" panose="020F0502020204030204" pitchFamily="34" charset="0"/>
                <a:cs typeface="Calibri" panose="020F0502020204030204" pitchFamily="34" charset="0"/>
              </a:defRPr>
            </a:lvl1pPr>
            <a:lvl2pPr>
              <a:buClr>
                <a:srgbClr val="541D2B"/>
              </a:buClr>
              <a:defRPr>
                <a:latin typeface="Calibri" panose="020F0502020204030204" pitchFamily="34" charset="0"/>
                <a:cs typeface="Calibri" panose="020F0502020204030204" pitchFamily="34" charset="0"/>
              </a:defRPr>
            </a:lvl2pPr>
            <a:lvl3pPr>
              <a:buClr>
                <a:srgbClr val="541D2B"/>
              </a:buClr>
              <a:defRPr>
                <a:latin typeface="Calibri" panose="020F0502020204030204" pitchFamily="34" charset="0"/>
                <a:cs typeface="Calibri" panose="020F0502020204030204" pitchFamily="34" charset="0"/>
              </a:defRPr>
            </a:lvl3pPr>
            <a:lvl4pPr>
              <a:buClr>
                <a:srgbClr val="541D2B"/>
              </a:buClr>
              <a:defRPr>
                <a:latin typeface="Calibri" panose="020F0502020204030204" pitchFamily="34" charset="0"/>
                <a:cs typeface="Calibri" panose="020F0502020204030204" pitchFamily="34" charset="0"/>
              </a:defRPr>
            </a:lvl4pPr>
            <a:lvl5pPr>
              <a:buClr>
                <a:srgbClr val="541D2B"/>
              </a:buClr>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9" name="Slide Number Placeholder 8"/>
          <p:cNvSpPr>
            <a:spLocks noGrp="1"/>
          </p:cNvSpPr>
          <p:nvPr>
            <p:ph type="sldNum" sz="quarter" idx="12"/>
          </p:nvPr>
        </p:nvSpPr>
        <p:spPr>
          <a:xfrm>
            <a:off x="10469880" y="320040"/>
            <a:ext cx="914400" cy="320040"/>
          </a:xfrm>
        </p:spPr>
        <p:txBody>
          <a:bodyPr/>
          <a:lstStyle/>
          <a:p>
            <a:fld id="{AD5FF31F-95DB-4282-8B62-55025E2D0C8E}" type="slidenum">
              <a:rPr lang="en-GB" smtClean="0"/>
              <a:t>‹N°›</a:t>
            </a:fld>
            <a:endParaRPr lang="en-GB"/>
          </a:p>
        </p:txBody>
      </p:sp>
      <p:sp>
        <p:nvSpPr>
          <p:cNvPr id="7" name="Text Placeholder 2">
            <a:extLst>
              <a:ext uri="{FF2B5EF4-FFF2-40B4-BE49-F238E27FC236}">
                <a16:creationId xmlns:a16="http://schemas.microsoft.com/office/drawing/2014/main" id="{6AFB373A-1419-57CF-901E-CA582DEAF8D5}"/>
              </a:ext>
            </a:extLst>
          </p:cNvPr>
          <p:cNvSpPr>
            <a:spLocks noGrp="1"/>
          </p:cNvSpPr>
          <p:nvPr>
            <p:ph type="body" idx="13"/>
          </p:nvPr>
        </p:nvSpPr>
        <p:spPr>
          <a:xfrm>
            <a:off x="490019" y="4027541"/>
            <a:ext cx="5237013" cy="848905"/>
          </a:xfrm>
        </p:spPr>
        <p:txBody>
          <a:bodyPr anchor="ctr">
            <a:noAutofit/>
          </a:bodyPr>
          <a:lstStyle>
            <a:lvl1pPr marL="0" indent="0" algn="l">
              <a:lnSpc>
                <a:spcPct val="100000"/>
              </a:lnSpc>
              <a:buNone/>
              <a:defRPr sz="2000" b="0" cap="none" baseline="0">
                <a:solidFill>
                  <a:srgbClr val="541D2B"/>
                </a:solidFill>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8" name="Content Placeholder 3">
            <a:extLst>
              <a:ext uri="{FF2B5EF4-FFF2-40B4-BE49-F238E27FC236}">
                <a16:creationId xmlns:a16="http://schemas.microsoft.com/office/drawing/2014/main" id="{AD5C557E-91D2-CA39-8F7B-687F63AAD47D}"/>
              </a:ext>
            </a:extLst>
          </p:cNvPr>
          <p:cNvSpPr>
            <a:spLocks noGrp="1"/>
          </p:cNvSpPr>
          <p:nvPr>
            <p:ph sz="half" idx="14"/>
          </p:nvPr>
        </p:nvSpPr>
        <p:spPr>
          <a:xfrm>
            <a:off x="490019" y="4923831"/>
            <a:ext cx="5237013" cy="1696853"/>
          </a:xfrm>
        </p:spPr>
        <p:txBody>
          <a:bodyPr/>
          <a:lstStyle>
            <a:lvl1pPr>
              <a:buClr>
                <a:srgbClr val="541D2B"/>
              </a:buClr>
              <a:defRPr>
                <a:latin typeface="Calibri" panose="020F0502020204030204" pitchFamily="34" charset="0"/>
                <a:cs typeface="Calibri" panose="020F0502020204030204" pitchFamily="34" charset="0"/>
              </a:defRPr>
            </a:lvl1pPr>
            <a:lvl2pPr>
              <a:buClr>
                <a:srgbClr val="541D2B"/>
              </a:buClr>
              <a:defRPr>
                <a:latin typeface="Calibri" panose="020F0502020204030204" pitchFamily="34" charset="0"/>
                <a:cs typeface="Calibri" panose="020F0502020204030204" pitchFamily="34" charset="0"/>
              </a:defRPr>
            </a:lvl2pPr>
            <a:lvl3pPr>
              <a:buClr>
                <a:srgbClr val="541D2B"/>
              </a:buClr>
              <a:defRPr>
                <a:latin typeface="Calibri" panose="020F0502020204030204" pitchFamily="34" charset="0"/>
                <a:cs typeface="Calibri" panose="020F0502020204030204" pitchFamily="34" charset="0"/>
              </a:defRPr>
            </a:lvl3pPr>
            <a:lvl4pPr>
              <a:buClr>
                <a:srgbClr val="541D2B"/>
              </a:buClr>
              <a:defRPr>
                <a:latin typeface="Calibri" panose="020F0502020204030204" pitchFamily="34" charset="0"/>
                <a:cs typeface="Calibri" panose="020F0502020204030204" pitchFamily="34" charset="0"/>
              </a:defRPr>
            </a:lvl4pPr>
            <a:lvl5pPr>
              <a:buClr>
                <a:srgbClr val="541D2B"/>
              </a:buClr>
              <a:defRPr>
                <a:latin typeface="Calibri" panose="020F0502020204030204" pitchFamily="34" charset="0"/>
                <a:cs typeface="Calibri" panose="020F0502020204030204" pitchFamily="34" charset="0"/>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11" name="Text Placeholder 2">
            <a:extLst>
              <a:ext uri="{FF2B5EF4-FFF2-40B4-BE49-F238E27FC236}">
                <a16:creationId xmlns:a16="http://schemas.microsoft.com/office/drawing/2014/main" id="{D50D133E-211A-5105-8CAE-16B06A115A34}"/>
              </a:ext>
            </a:extLst>
          </p:cNvPr>
          <p:cNvSpPr>
            <a:spLocks noGrp="1"/>
          </p:cNvSpPr>
          <p:nvPr>
            <p:ph type="body" idx="15"/>
          </p:nvPr>
        </p:nvSpPr>
        <p:spPr>
          <a:xfrm>
            <a:off x="6328381" y="1366261"/>
            <a:ext cx="5237013" cy="848905"/>
          </a:xfrm>
        </p:spPr>
        <p:txBody>
          <a:bodyPr anchor="ctr">
            <a:noAutofit/>
          </a:bodyPr>
          <a:lstStyle>
            <a:lvl1pPr marL="0" indent="0" algn="l">
              <a:lnSpc>
                <a:spcPct val="100000"/>
              </a:lnSpc>
              <a:buNone/>
              <a:defRPr sz="2000" b="0" cap="none" baseline="0">
                <a:solidFill>
                  <a:srgbClr val="541D2B"/>
                </a:solidFill>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12" name="Content Placeholder 3">
            <a:extLst>
              <a:ext uri="{FF2B5EF4-FFF2-40B4-BE49-F238E27FC236}">
                <a16:creationId xmlns:a16="http://schemas.microsoft.com/office/drawing/2014/main" id="{676451AA-70C5-134C-78E7-174746858357}"/>
              </a:ext>
            </a:extLst>
          </p:cNvPr>
          <p:cNvSpPr>
            <a:spLocks noGrp="1"/>
          </p:cNvSpPr>
          <p:nvPr>
            <p:ph sz="half" idx="16"/>
          </p:nvPr>
        </p:nvSpPr>
        <p:spPr>
          <a:xfrm>
            <a:off x="6328381" y="2262551"/>
            <a:ext cx="5237013" cy="1696853"/>
          </a:xfrm>
        </p:spPr>
        <p:txBody>
          <a:bodyPr/>
          <a:lstStyle>
            <a:lvl1pPr>
              <a:buClr>
                <a:srgbClr val="541D2B"/>
              </a:buClr>
              <a:defRPr>
                <a:latin typeface="Calibri" panose="020F0502020204030204" pitchFamily="34" charset="0"/>
                <a:cs typeface="Calibri" panose="020F0502020204030204" pitchFamily="34" charset="0"/>
              </a:defRPr>
            </a:lvl1pPr>
            <a:lvl2pPr>
              <a:buClr>
                <a:srgbClr val="541D2B"/>
              </a:buClr>
              <a:defRPr>
                <a:latin typeface="Calibri" panose="020F0502020204030204" pitchFamily="34" charset="0"/>
                <a:cs typeface="Calibri" panose="020F0502020204030204" pitchFamily="34" charset="0"/>
              </a:defRPr>
            </a:lvl2pPr>
            <a:lvl3pPr>
              <a:buClr>
                <a:srgbClr val="541D2B"/>
              </a:buClr>
              <a:defRPr>
                <a:latin typeface="Calibri" panose="020F0502020204030204" pitchFamily="34" charset="0"/>
                <a:cs typeface="Calibri" panose="020F0502020204030204" pitchFamily="34" charset="0"/>
              </a:defRPr>
            </a:lvl3pPr>
            <a:lvl4pPr>
              <a:buClr>
                <a:srgbClr val="541D2B"/>
              </a:buClr>
              <a:defRPr>
                <a:latin typeface="Calibri" panose="020F0502020204030204" pitchFamily="34" charset="0"/>
                <a:cs typeface="Calibri" panose="020F0502020204030204" pitchFamily="34" charset="0"/>
              </a:defRPr>
            </a:lvl4pPr>
            <a:lvl5pPr>
              <a:buClr>
                <a:srgbClr val="541D2B"/>
              </a:buClr>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14" name="Text Placeholder 2">
            <a:extLst>
              <a:ext uri="{FF2B5EF4-FFF2-40B4-BE49-F238E27FC236}">
                <a16:creationId xmlns:a16="http://schemas.microsoft.com/office/drawing/2014/main" id="{AA4C89B9-68F2-9368-B025-EAE0DF81EDF0}"/>
              </a:ext>
            </a:extLst>
          </p:cNvPr>
          <p:cNvSpPr>
            <a:spLocks noGrp="1"/>
          </p:cNvSpPr>
          <p:nvPr>
            <p:ph type="body" idx="17"/>
          </p:nvPr>
        </p:nvSpPr>
        <p:spPr>
          <a:xfrm>
            <a:off x="6328381" y="4034303"/>
            <a:ext cx="5237013" cy="848905"/>
          </a:xfrm>
        </p:spPr>
        <p:txBody>
          <a:bodyPr anchor="ctr">
            <a:noAutofit/>
          </a:bodyPr>
          <a:lstStyle>
            <a:lvl1pPr marL="0" indent="0" algn="l">
              <a:lnSpc>
                <a:spcPct val="100000"/>
              </a:lnSpc>
              <a:buNone/>
              <a:defRPr sz="2000" b="0" cap="none" baseline="0">
                <a:solidFill>
                  <a:srgbClr val="541D2B"/>
                </a:solidFill>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15" name="Content Placeholder 3">
            <a:extLst>
              <a:ext uri="{FF2B5EF4-FFF2-40B4-BE49-F238E27FC236}">
                <a16:creationId xmlns:a16="http://schemas.microsoft.com/office/drawing/2014/main" id="{DB7E313C-6FEE-637E-D228-269628AD810B}"/>
              </a:ext>
            </a:extLst>
          </p:cNvPr>
          <p:cNvSpPr>
            <a:spLocks noGrp="1"/>
          </p:cNvSpPr>
          <p:nvPr>
            <p:ph sz="half" idx="18"/>
          </p:nvPr>
        </p:nvSpPr>
        <p:spPr>
          <a:xfrm>
            <a:off x="6328381" y="4930593"/>
            <a:ext cx="5237013" cy="1696853"/>
          </a:xfrm>
        </p:spPr>
        <p:txBody>
          <a:bodyPr/>
          <a:lstStyle>
            <a:lvl1pPr>
              <a:buClr>
                <a:srgbClr val="541D2B"/>
              </a:buClr>
              <a:defRPr>
                <a:latin typeface="Calibri" panose="020F0502020204030204" pitchFamily="34" charset="0"/>
                <a:cs typeface="Calibri" panose="020F0502020204030204" pitchFamily="34" charset="0"/>
              </a:defRPr>
            </a:lvl1pPr>
            <a:lvl2pPr>
              <a:buClr>
                <a:srgbClr val="541D2B"/>
              </a:buClr>
              <a:defRPr>
                <a:latin typeface="Calibri" panose="020F0502020204030204" pitchFamily="34" charset="0"/>
                <a:cs typeface="Calibri" panose="020F0502020204030204" pitchFamily="34" charset="0"/>
              </a:defRPr>
            </a:lvl2pPr>
            <a:lvl3pPr>
              <a:buClr>
                <a:srgbClr val="541D2B"/>
              </a:buClr>
              <a:defRPr>
                <a:latin typeface="Calibri" panose="020F0502020204030204" pitchFamily="34" charset="0"/>
                <a:cs typeface="Calibri" panose="020F0502020204030204" pitchFamily="34" charset="0"/>
              </a:defRPr>
            </a:lvl3pPr>
            <a:lvl4pPr>
              <a:buClr>
                <a:srgbClr val="541D2B"/>
              </a:buClr>
              <a:defRPr>
                <a:latin typeface="Calibri" panose="020F0502020204030204" pitchFamily="34" charset="0"/>
                <a:cs typeface="Calibri" panose="020F0502020204030204" pitchFamily="34" charset="0"/>
              </a:defRPr>
            </a:lvl4pPr>
            <a:lvl5pPr>
              <a:buClr>
                <a:srgbClr val="541D2B"/>
              </a:buClr>
              <a:defRPr>
                <a:latin typeface="Calibri" panose="020F0502020204030204" pitchFamily="34" charset="0"/>
                <a:cs typeface="Calibri" panose="020F0502020204030204" pitchFamily="34" charset="0"/>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16" name="Rectangle 15">
            <a:extLst>
              <a:ext uri="{FF2B5EF4-FFF2-40B4-BE49-F238E27FC236}">
                <a16:creationId xmlns:a16="http://schemas.microsoft.com/office/drawing/2014/main" id="{376FDD22-5DEA-88A5-5FB7-70D803381122}"/>
              </a:ext>
            </a:extLst>
          </p:cNvPr>
          <p:cNvSpPr/>
          <p:nvPr userDrawn="1"/>
        </p:nvSpPr>
        <p:spPr>
          <a:xfrm>
            <a:off x="0" y="0"/>
            <a:ext cx="12192000" cy="745136"/>
          </a:xfrm>
          <a:prstGeom prst="rect">
            <a:avLst/>
          </a:prstGeom>
          <a:solidFill>
            <a:srgbClr val="541D2B">
              <a:alpha val="85882"/>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4776986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re seul">
    <p:bg>
      <p:bgPr>
        <a:solidFill>
          <a:schemeClr val="bg1">
            <a:alpha val="90000"/>
          </a:schemeClr>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FFFA4401-2EFA-BD41-5530-6DD7D79408F9}"/>
              </a:ext>
            </a:extLst>
          </p:cNvPr>
          <p:cNvSpPr/>
          <p:nvPr userDrawn="1"/>
        </p:nvSpPr>
        <p:spPr>
          <a:xfrm>
            <a:off x="0" y="0"/>
            <a:ext cx="12192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0" name="Group 60">
            <a:extLst>
              <a:ext uri="{FF2B5EF4-FFF2-40B4-BE49-F238E27FC236}">
                <a16:creationId xmlns:a16="http://schemas.microsoft.com/office/drawing/2014/main" id="{AEAE4212-0373-D9C1-2674-F9FE6E21C487}"/>
              </a:ext>
            </a:extLst>
          </p:cNvPr>
          <p:cNvGrpSpPr/>
          <p:nvPr userDrawn="1"/>
        </p:nvGrpSpPr>
        <p:grpSpPr>
          <a:xfrm>
            <a:off x="0" y="0"/>
            <a:ext cx="12192000" cy="5153418"/>
            <a:chOff x="697883" y="1816768"/>
            <a:chExt cx="3674476" cy="3478234"/>
          </a:xfrm>
          <a:solidFill>
            <a:srgbClr val="541D2B">
              <a:alpha val="85882"/>
            </a:srgbClr>
          </a:solidFill>
        </p:grpSpPr>
        <p:sp>
          <p:nvSpPr>
            <p:cNvPr id="11" name="Rectangle 10">
              <a:extLst>
                <a:ext uri="{FF2B5EF4-FFF2-40B4-BE49-F238E27FC236}">
                  <a16:creationId xmlns:a16="http://schemas.microsoft.com/office/drawing/2014/main" id="{1D34D6CC-4386-E9BC-73B8-65DE0C71AAE8}"/>
                </a:ext>
              </a:extLst>
            </p:cNvPr>
            <p:cNvSpPr/>
            <p:nvPr/>
          </p:nvSpPr>
          <p:spPr>
            <a:xfrm>
              <a:off x="697883" y="1816768"/>
              <a:ext cx="3674476" cy="502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BE"/>
            </a:p>
          </p:txBody>
        </p:sp>
        <p:sp>
          <p:nvSpPr>
            <p:cNvPr id="12" name="Isosceles Triangle 22">
              <a:extLst>
                <a:ext uri="{FF2B5EF4-FFF2-40B4-BE49-F238E27FC236}">
                  <a16:creationId xmlns:a16="http://schemas.microsoft.com/office/drawing/2014/main" id="{F67B8AC0-DCD0-1AC6-D8F6-6346F63EE3A9}"/>
                </a:ext>
              </a:extLst>
            </p:cNvPr>
            <p:cNvSpPr/>
            <p:nvPr/>
          </p:nvSpPr>
          <p:spPr>
            <a:xfrm rot="10800000">
              <a:off x="2380224" y="5022599"/>
              <a:ext cx="315988" cy="272403"/>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BE"/>
            </a:p>
          </p:txBody>
        </p:sp>
        <p:sp>
          <p:nvSpPr>
            <p:cNvPr id="13" name="Rectangle 12">
              <a:extLst>
                <a:ext uri="{FF2B5EF4-FFF2-40B4-BE49-F238E27FC236}">
                  <a16:creationId xmlns:a16="http://schemas.microsoft.com/office/drawing/2014/main" id="{FB4FCFA4-8504-61D9-F6DA-FB2A79B93DEB}"/>
                </a:ext>
              </a:extLst>
            </p:cNvPr>
            <p:cNvSpPr/>
            <p:nvPr/>
          </p:nvSpPr>
          <p:spPr>
            <a:xfrm>
              <a:off x="697883" y="2392840"/>
              <a:ext cx="3674476" cy="26243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BE"/>
            </a:p>
          </p:txBody>
        </p:sp>
      </p:grpSp>
      <p:sp>
        <p:nvSpPr>
          <p:cNvPr id="2" name="Title 1"/>
          <p:cNvSpPr>
            <a:spLocks noGrp="1"/>
          </p:cNvSpPr>
          <p:nvPr>
            <p:ph type="title"/>
          </p:nvPr>
        </p:nvSpPr>
        <p:spPr>
          <a:xfrm>
            <a:off x="1590261" y="1539157"/>
            <a:ext cx="9665208" cy="2456442"/>
          </a:xfrm>
          <a:noFill/>
        </p:spPr>
        <p:txBody>
          <a:bodyPr/>
          <a:lstStyle>
            <a:lvl1pPr>
              <a:defRPr>
                <a:solidFill>
                  <a:schemeClr val="bg1"/>
                </a:solidFill>
              </a:defRPr>
            </a:lvl1pPr>
          </a:lstStyle>
          <a:p>
            <a:r>
              <a:rPr lang="fr-FR"/>
              <a:t>Modifiez le style du titre</a:t>
            </a:r>
            <a:endParaRPr lang="en-US" dirty="0"/>
          </a:p>
        </p:txBody>
      </p:sp>
      <p:sp>
        <p:nvSpPr>
          <p:cNvPr id="3" name="Date Placeholder 2"/>
          <p:cNvSpPr>
            <a:spLocks noGrp="1"/>
          </p:cNvSpPr>
          <p:nvPr>
            <p:ph type="dt" sz="half" idx="10"/>
          </p:nvPr>
        </p:nvSpPr>
        <p:spPr/>
        <p:txBody>
          <a:bodyPr/>
          <a:lstStyle/>
          <a:p>
            <a:fld id="{1E9AD5D5-D23E-4963-92AD-8C9F3B727932}" type="datetimeFigureOut">
              <a:rPr lang="en-GB" smtClean="0"/>
              <a:t>06/02/2026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D5FF31F-95DB-4282-8B62-55025E2D0C8E}" type="slidenum">
              <a:rPr lang="en-GB" smtClean="0"/>
              <a:t>‹N°›</a:t>
            </a:fld>
            <a:endParaRPr lang="en-GB"/>
          </a:p>
        </p:txBody>
      </p:sp>
    </p:spTree>
    <p:extLst>
      <p:ext uri="{BB962C8B-B14F-4D97-AF65-F5344CB8AC3E}">
        <p14:creationId xmlns:p14="http://schemas.microsoft.com/office/powerpoint/2010/main" val="1240854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078989F-64E0-43DB-31B2-C91328AD029E}"/>
              </a:ext>
            </a:extLst>
          </p:cNvPr>
          <p:cNvSpPr/>
          <p:nvPr userDrawn="1"/>
        </p:nvSpPr>
        <p:spPr>
          <a:xfrm>
            <a:off x="-1" y="0"/>
            <a:ext cx="12192001"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Date Placeholder 1"/>
          <p:cNvSpPr>
            <a:spLocks noGrp="1"/>
          </p:cNvSpPr>
          <p:nvPr>
            <p:ph type="dt" sz="half" idx="10"/>
          </p:nvPr>
        </p:nvSpPr>
        <p:spPr>
          <a:xfrm>
            <a:off x="804672" y="320040"/>
            <a:ext cx="3657600" cy="320040"/>
          </a:xfrm>
        </p:spPr>
        <p:txBody>
          <a:bodyPr/>
          <a:lstStyle/>
          <a:p>
            <a:fld id="{1E9AD5D5-D23E-4963-92AD-8C9F3B727932}" type="datetimeFigureOut">
              <a:rPr lang="en-GB" smtClean="0"/>
              <a:t>06/02/2026</a:t>
            </a:fld>
            <a:endParaRPr lang="en-GB"/>
          </a:p>
        </p:txBody>
      </p:sp>
      <p:sp>
        <p:nvSpPr>
          <p:cNvPr id="3" name="Footer Placeholder 2"/>
          <p:cNvSpPr>
            <a:spLocks noGrp="1"/>
          </p:cNvSpPr>
          <p:nvPr>
            <p:ph type="ftr" sz="quarter" idx="11"/>
          </p:nvPr>
        </p:nvSpPr>
        <p:spPr>
          <a:xfrm>
            <a:off x="804672" y="6227064"/>
            <a:ext cx="10588752" cy="320040"/>
          </a:xfrm>
        </p:spPr>
        <p:txBody>
          <a:bodyPr/>
          <a:lstStyle/>
          <a:p>
            <a:endParaRPr lang="en-GB"/>
          </a:p>
        </p:txBody>
      </p:sp>
      <p:sp>
        <p:nvSpPr>
          <p:cNvPr id="4" name="Slide Number Placeholder 3"/>
          <p:cNvSpPr>
            <a:spLocks noGrp="1"/>
          </p:cNvSpPr>
          <p:nvPr>
            <p:ph type="sldNum" sz="quarter" idx="12"/>
          </p:nvPr>
        </p:nvSpPr>
        <p:spPr>
          <a:xfrm>
            <a:off x="10469880" y="320040"/>
            <a:ext cx="914400" cy="320040"/>
          </a:xfrm>
        </p:spPr>
        <p:txBody>
          <a:bodyPr/>
          <a:lstStyle/>
          <a:p>
            <a:fld id="{AD5FF31F-95DB-4282-8B62-55025E2D0C8E}" type="slidenum">
              <a:rPr lang="en-GB" smtClean="0"/>
              <a:t>‹N°›</a:t>
            </a:fld>
            <a:endParaRPr lang="en-GB"/>
          </a:p>
        </p:txBody>
      </p:sp>
    </p:spTree>
    <p:extLst>
      <p:ext uri="{BB962C8B-B14F-4D97-AF65-F5344CB8AC3E}">
        <p14:creationId xmlns:p14="http://schemas.microsoft.com/office/powerpoint/2010/main" val="15228576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91161" y="2358391"/>
            <a:ext cx="3498667" cy="2456485"/>
          </a:xfrm>
          <a:prstGeom prst="rect">
            <a:avLst/>
          </a:prstGeom>
        </p:spPr>
        <p:txBody>
          <a:bodyPr vert="horz" lIns="228600" tIns="228600" rIns="228600" bIns="22860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5434982" y="794719"/>
            <a:ext cx="5950036" cy="525709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804672" y="320040"/>
            <a:ext cx="3657600" cy="320040"/>
          </a:xfrm>
          <a:prstGeom prst="rect">
            <a:avLst/>
          </a:prstGeom>
        </p:spPr>
        <p:txBody>
          <a:bodyPr vert="horz" lIns="91440" tIns="45720" rIns="91440" bIns="45720" rtlCol="0" anchor="ctr"/>
          <a:lstStyle>
            <a:lvl1pPr algn="l">
              <a:defRPr sz="1000">
                <a:solidFill>
                  <a:schemeClr val="tx1">
                    <a:tint val="75000"/>
                  </a:schemeClr>
                </a:solidFill>
              </a:defRPr>
            </a:lvl1pPr>
          </a:lstStyle>
          <a:p>
            <a:fld id="{1E9AD5D5-D23E-4963-92AD-8C9F3B727932}" type="datetimeFigureOut">
              <a:rPr lang="en-GB" smtClean="0"/>
              <a:t>06/02/2026</a:t>
            </a:fld>
            <a:endParaRPr lang="en-GB"/>
          </a:p>
        </p:txBody>
      </p:sp>
      <p:sp>
        <p:nvSpPr>
          <p:cNvPr id="5" name="Footer Placeholder 4"/>
          <p:cNvSpPr>
            <a:spLocks noGrp="1"/>
          </p:cNvSpPr>
          <p:nvPr>
            <p:ph type="ftr" sz="quarter" idx="3"/>
          </p:nvPr>
        </p:nvSpPr>
        <p:spPr>
          <a:xfrm>
            <a:off x="804672" y="6227064"/>
            <a:ext cx="10588752" cy="320040"/>
          </a:xfrm>
          <a:prstGeom prst="rect">
            <a:avLst/>
          </a:prstGeom>
        </p:spPr>
        <p:txBody>
          <a:bodyPr vert="horz" lIns="91440" tIns="45720" rIns="91440" bIns="45720" rtlCol="0" anchor="ctr"/>
          <a:lstStyle>
            <a:lvl1pPr algn="r">
              <a:defRPr sz="10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10469880" y="320040"/>
            <a:ext cx="914400" cy="320040"/>
          </a:xfrm>
          <a:prstGeom prst="rect">
            <a:avLst/>
          </a:prstGeom>
        </p:spPr>
        <p:txBody>
          <a:bodyPr vert="horz" lIns="91440" tIns="45720" rIns="91440" bIns="45720" rtlCol="0" anchor="ctr"/>
          <a:lstStyle>
            <a:lvl1pPr algn="r">
              <a:defRPr sz="1000">
                <a:solidFill>
                  <a:schemeClr val="tx1">
                    <a:tint val="75000"/>
                  </a:schemeClr>
                </a:solidFill>
              </a:defRPr>
            </a:lvl1pPr>
          </a:lstStyle>
          <a:p>
            <a:fld id="{AD5FF31F-95DB-4282-8B62-55025E2D0C8E}" type="slidenum">
              <a:rPr lang="en-GB" smtClean="0"/>
              <a:t>‹N°›</a:t>
            </a:fld>
            <a:endParaRPr lang="en-GB"/>
          </a:p>
        </p:txBody>
      </p:sp>
    </p:spTree>
    <p:extLst>
      <p:ext uri="{BB962C8B-B14F-4D97-AF65-F5344CB8AC3E}">
        <p14:creationId xmlns:p14="http://schemas.microsoft.com/office/powerpoint/2010/main" val="21222958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2" r:id="rId3"/>
    <p:sldLayoutId id="2147483663" r:id="rId4"/>
    <p:sldLayoutId id="2147483664" r:id="rId5"/>
    <p:sldLayoutId id="2147483665" r:id="rId6"/>
    <p:sldLayoutId id="2147483673" r:id="rId7"/>
    <p:sldLayoutId id="2147483666" r:id="rId8"/>
    <p:sldLayoutId id="2147483667" r:id="rId9"/>
    <p:sldLayoutId id="2147483668" r:id="rId10"/>
    <p:sldLayoutId id="2147483669" r:id="rId11"/>
    <p:sldLayoutId id="2147483670" r:id="rId12"/>
    <p:sldLayoutId id="2147483671" r:id="rId13"/>
  </p:sldLayoutIdLst>
  <p:txStyles>
    <p:titleStyle>
      <a:lvl1pPr algn="ctr" defTabSz="914400" rtl="0" eaLnBrk="1" latinLnBrk="0" hangingPunct="1">
        <a:lnSpc>
          <a:spcPct val="85000"/>
        </a:lnSpc>
        <a:spcBef>
          <a:spcPct val="0"/>
        </a:spcBef>
        <a:buNone/>
        <a:defRPr sz="4000" b="0" i="0" kern="1200" cap="none" spc="-15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mailto:beatriz.camargo@cbai.be"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049A79-CCA2-A56C-90EA-9D4EC517C262}"/>
              </a:ext>
            </a:extLst>
          </p:cNvPr>
          <p:cNvSpPr>
            <a:spLocks noGrp="1"/>
          </p:cNvSpPr>
          <p:nvPr>
            <p:ph type="ctrTitle"/>
          </p:nvPr>
        </p:nvSpPr>
        <p:spPr>
          <a:xfrm>
            <a:off x="718022" y="1652254"/>
            <a:ext cx="10587790" cy="3553491"/>
          </a:xfrm>
        </p:spPr>
        <p:txBody>
          <a:bodyPr anchor="ctr">
            <a:normAutofit/>
          </a:bodyPr>
          <a:lstStyle/>
          <a:p>
            <a:pPr>
              <a:lnSpc>
                <a:spcPct val="100000"/>
              </a:lnSpc>
            </a:pPr>
            <a:r>
              <a:rPr lang="fr-BE" sz="4400" b="1" dirty="0">
                <a:solidFill>
                  <a:schemeClr val="bg1"/>
                </a:solidFill>
              </a:rPr>
              <a:t>	Evaluation du Plan d’action quinquennal</a:t>
            </a:r>
            <a:br>
              <a:rPr lang="fr-BE" sz="4400" b="1" dirty="0">
                <a:solidFill>
                  <a:schemeClr val="bg1"/>
                </a:solidFill>
              </a:rPr>
            </a:br>
            <a:br>
              <a:rPr lang="fr-BE" sz="4400" b="1" dirty="0">
                <a:solidFill>
                  <a:schemeClr val="bg1"/>
                </a:solidFill>
              </a:rPr>
            </a:br>
            <a:r>
              <a:rPr lang="fr-BE" sz="2400" b="1" i="1" dirty="0">
                <a:solidFill>
                  <a:schemeClr val="bg1"/>
                </a:solidFill>
                <a:cs typeface="Times New Roman" panose="02020603050405020304" pitchFamily="18" charset="0"/>
              </a:rPr>
              <a:t>Ateliers d’outillage pour </a:t>
            </a:r>
            <a:r>
              <a:rPr lang="fr-BE" sz="2400" b="1" i="1" dirty="0">
                <a:effectLst/>
                <a:ea typeface="Calibri" panose="020F0502020204030204" pitchFamily="34" charset="0"/>
                <a:cs typeface="Times New Roman" panose="02020603050405020304" pitchFamily="18" charset="0"/>
              </a:rPr>
              <a:t>les associations en Cohésion Sociale</a:t>
            </a:r>
            <a:br>
              <a:rPr lang="fr-BE" sz="2400" dirty="0">
                <a:effectLst/>
                <a:ea typeface="Calibri" panose="020F0502020204030204" pitchFamily="34" charset="0"/>
                <a:cs typeface="Times New Roman" panose="02020603050405020304" pitchFamily="18" charset="0"/>
              </a:rPr>
            </a:br>
            <a:endParaRPr lang="fr-BE" sz="2400" b="1" dirty="0">
              <a:solidFill>
                <a:schemeClr val="bg1"/>
              </a:solidFill>
            </a:endParaRPr>
          </a:p>
        </p:txBody>
      </p:sp>
      <p:pic>
        <p:nvPicPr>
          <p:cNvPr id="7" name="Image 6">
            <a:extLst>
              <a:ext uri="{FF2B5EF4-FFF2-40B4-BE49-F238E27FC236}">
                <a16:creationId xmlns:a16="http://schemas.microsoft.com/office/drawing/2014/main" id="{6E61160A-9250-EB6D-473B-F3D4EA95E4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2105" y="234167"/>
            <a:ext cx="3148101" cy="808887"/>
          </a:xfrm>
          <a:prstGeom prst="rect">
            <a:avLst/>
          </a:prstGeom>
        </p:spPr>
      </p:pic>
    </p:spTree>
    <p:extLst>
      <p:ext uri="{BB962C8B-B14F-4D97-AF65-F5344CB8AC3E}">
        <p14:creationId xmlns:p14="http://schemas.microsoft.com/office/powerpoint/2010/main" val="17766947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F73143D-4B08-0086-7F7A-A3CC07D7D68C}"/>
              </a:ext>
            </a:extLst>
          </p:cNvPr>
          <p:cNvSpPr>
            <a:spLocks noGrp="1"/>
          </p:cNvSpPr>
          <p:nvPr>
            <p:ph type="title"/>
          </p:nvPr>
        </p:nvSpPr>
        <p:spPr>
          <a:xfrm>
            <a:off x="-65036" y="0"/>
            <a:ext cx="12257035" cy="800117"/>
          </a:xfrm>
        </p:spPr>
        <p:txBody>
          <a:bodyPr/>
          <a:lstStyle/>
          <a:p>
            <a:r>
              <a:rPr lang="fr-BE" dirty="0"/>
              <a:t>Les indicateurs de la politique de Cohésion Sociale </a:t>
            </a:r>
          </a:p>
        </p:txBody>
      </p:sp>
      <p:sp>
        <p:nvSpPr>
          <p:cNvPr id="3" name="Espace réservé du contenu 2">
            <a:extLst>
              <a:ext uri="{FF2B5EF4-FFF2-40B4-BE49-F238E27FC236}">
                <a16:creationId xmlns:a16="http://schemas.microsoft.com/office/drawing/2014/main" id="{18A1F51A-4145-3A3A-8587-CC507FF919D8}"/>
              </a:ext>
            </a:extLst>
          </p:cNvPr>
          <p:cNvSpPr>
            <a:spLocks noGrp="1"/>
          </p:cNvSpPr>
          <p:nvPr>
            <p:ph idx="1"/>
          </p:nvPr>
        </p:nvSpPr>
        <p:spPr>
          <a:xfrm>
            <a:off x="586550" y="1242646"/>
            <a:ext cx="11605449" cy="5615354"/>
          </a:xfrm>
        </p:spPr>
        <p:txBody>
          <a:bodyPr anchor="t"/>
          <a:lstStyle/>
          <a:p>
            <a:pPr marL="0" indent="0">
              <a:buNone/>
            </a:pPr>
            <a:r>
              <a:rPr lang="fr-BE" b="1" dirty="0">
                <a:latin typeface="Calibri" panose="020F0502020204030204" pitchFamily="34" charset="0"/>
                <a:cs typeface="Calibri" panose="020F0502020204030204" pitchFamily="34" charset="0"/>
              </a:rPr>
              <a:t>Lien avec le décret et les objectif de chaque axe prioritaire </a:t>
            </a:r>
          </a:p>
          <a:p>
            <a:pPr marL="0" indent="0">
              <a:buNone/>
            </a:pPr>
            <a:endParaRPr lang="fr-BE" dirty="0"/>
          </a:p>
        </p:txBody>
      </p:sp>
      <p:sp>
        <p:nvSpPr>
          <p:cNvPr id="5" name="ZoneTexte 4">
            <a:extLst>
              <a:ext uri="{FF2B5EF4-FFF2-40B4-BE49-F238E27FC236}">
                <a16:creationId xmlns:a16="http://schemas.microsoft.com/office/drawing/2014/main" id="{7B8BC90C-DB24-B76C-EA03-438E3752D5DE}"/>
              </a:ext>
            </a:extLst>
          </p:cNvPr>
          <p:cNvSpPr txBox="1"/>
          <p:nvPr/>
        </p:nvSpPr>
        <p:spPr>
          <a:xfrm>
            <a:off x="434151" y="1883695"/>
            <a:ext cx="1812022" cy="651178"/>
          </a:xfrm>
          <a:prstGeom prst="rect">
            <a:avLst/>
          </a:prstGeom>
          <a:noFill/>
        </p:spPr>
        <p:txBody>
          <a:bodyPr wrap="square" rtlCol="0">
            <a:spAutoFit/>
          </a:bodyPr>
          <a:lstStyle/>
          <a:p>
            <a:endParaRPr lang="fr-FR"/>
          </a:p>
        </p:txBody>
      </p:sp>
      <p:sp>
        <p:nvSpPr>
          <p:cNvPr id="6" name="ZoneTexte 5">
            <a:extLst>
              <a:ext uri="{FF2B5EF4-FFF2-40B4-BE49-F238E27FC236}">
                <a16:creationId xmlns:a16="http://schemas.microsoft.com/office/drawing/2014/main" id="{9C209153-D4D8-9933-A863-2C341D6E1AD5}"/>
              </a:ext>
            </a:extLst>
          </p:cNvPr>
          <p:cNvSpPr txBox="1"/>
          <p:nvPr/>
        </p:nvSpPr>
        <p:spPr>
          <a:xfrm>
            <a:off x="586551" y="2036095"/>
            <a:ext cx="1812022" cy="651178"/>
          </a:xfrm>
          <a:prstGeom prst="rect">
            <a:avLst/>
          </a:prstGeom>
          <a:noFill/>
        </p:spPr>
        <p:txBody>
          <a:bodyPr wrap="square" rtlCol="0">
            <a:spAutoFit/>
          </a:bodyPr>
          <a:lstStyle/>
          <a:p>
            <a:endParaRPr lang="fr-FR"/>
          </a:p>
        </p:txBody>
      </p:sp>
      <p:sp>
        <p:nvSpPr>
          <p:cNvPr id="7" name="ZoneTexte 6">
            <a:extLst>
              <a:ext uri="{FF2B5EF4-FFF2-40B4-BE49-F238E27FC236}">
                <a16:creationId xmlns:a16="http://schemas.microsoft.com/office/drawing/2014/main" id="{F069EE79-69F9-1746-700B-7DF62A1DA4A0}"/>
              </a:ext>
            </a:extLst>
          </p:cNvPr>
          <p:cNvSpPr txBox="1"/>
          <p:nvPr/>
        </p:nvSpPr>
        <p:spPr>
          <a:xfrm>
            <a:off x="424363" y="1786706"/>
            <a:ext cx="1812022" cy="651178"/>
          </a:xfrm>
          <a:prstGeom prst="rect">
            <a:avLst/>
          </a:prstGeom>
          <a:noFill/>
        </p:spPr>
        <p:txBody>
          <a:bodyPr wrap="square" rtlCol="0">
            <a:spAutoFit/>
          </a:bodyPr>
          <a:lstStyle/>
          <a:p>
            <a:endParaRPr lang="fr-FR"/>
          </a:p>
        </p:txBody>
      </p:sp>
      <p:sp>
        <p:nvSpPr>
          <p:cNvPr id="8" name="ZoneTexte 7">
            <a:extLst>
              <a:ext uri="{FF2B5EF4-FFF2-40B4-BE49-F238E27FC236}">
                <a16:creationId xmlns:a16="http://schemas.microsoft.com/office/drawing/2014/main" id="{A17FDCFE-6F97-06BB-B453-8A63B3FE83BA}"/>
              </a:ext>
            </a:extLst>
          </p:cNvPr>
          <p:cNvSpPr txBox="1"/>
          <p:nvPr/>
        </p:nvSpPr>
        <p:spPr>
          <a:xfrm>
            <a:off x="749283" y="2225608"/>
            <a:ext cx="10442337" cy="923330"/>
          </a:xfrm>
          <a:prstGeom prst="rect">
            <a:avLst/>
          </a:prstGeom>
          <a:noFill/>
        </p:spPr>
        <p:txBody>
          <a:bodyPr wrap="square" rtlCol="0">
            <a:spAutoFit/>
          </a:bodyPr>
          <a:lstStyle/>
          <a:p>
            <a:r>
              <a:rPr lang="fr-BE" b="0" i="0" u="none" strike="noStrike" dirty="0">
                <a:solidFill>
                  <a:srgbClr val="000000"/>
                </a:solidFill>
                <a:effectLst/>
                <a:latin typeface="-webkit-standard"/>
              </a:rPr>
              <a:t>Les actions de cohésion sociale répondent aux objectifs de la politique, lesquels sont déclinés pour chaque axe prioritaire. Les indicateurs servent à évaluer ces actions. Il en découle que les indicateurs doivent eux-mêmes être </a:t>
            </a:r>
            <a:r>
              <a:rPr lang="fr-BE" b="1" i="0" u="none" strike="noStrike" dirty="0">
                <a:solidFill>
                  <a:srgbClr val="541D2B"/>
                </a:solidFill>
                <a:effectLst/>
                <a:latin typeface="-webkit-standard"/>
              </a:rPr>
              <a:t>directement liés — et pertinents — au regard des objectifs des axes prioritaires</a:t>
            </a:r>
            <a:r>
              <a:rPr lang="fr-BE" b="0" i="0" u="none" strike="noStrike" dirty="0">
                <a:solidFill>
                  <a:srgbClr val="000000"/>
                </a:solidFill>
                <a:effectLst/>
                <a:latin typeface="-webkit-standard"/>
              </a:rPr>
              <a:t>.</a:t>
            </a:r>
            <a:r>
              <a:rPr lang="fr-FR" dirty="0"/>
              <a:t> </a:t>
            </a:r>
          </a:p>
        </p:txBody>
      </p:sp>
    </p:spTree>
    <p:extLst>
      <p:ext uri="{BB962C8B-B14F-4D97-AF65-F5344CB8AC3E}">
        <p14:creationId xmlns:p14="http://schemas.microsoft.com/office/powerpoint/2010/main" val="3394798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F73143D-4B08-0086-7F7A-A3CC07D7D68C}"/>
              </a:ext>
            </a:extLst>
          </p:cNvPr>
          <p:cNvSpPr>
            <a:spLocks noGrp="1"/>
          </p:cNvSpPr>
          <p:nvPr>
            <p:ph type="title"/>
          </p:nvPr>
        </p:nvSpPr>
        <p:spPr>
          <a:xfrm>
            <a:off x="0" y="0"/>
            <a:ext cx="12192000" cy="720671"/>
          </a:xfrm>
        </p:spPr>
        <p:txBody>
          <a:bodyPr/>
          <a:lstStyle/>
          <a:p>
            <a:r>
              <a:rPr lang="fr-BE" dirty="0"/>
              <a:t>Les indicateurs de la politique de Cohésion Sociale : Axe 2 </a:t>
            </a:r>
          </a:p>
        </p:txBody>
      </p:sp>
      <p:sp>
        <p:nvSpPr>
          <p:cNvPr id="6" name="ZoneTexte 5">
            <a:extLst>
              <a:ext uri="{FF2B5EF4-FFF2-40B4-BE49-F238E27FC236}">
                <a16:creationId xmlns:a16="http://schemas.microsoft.com/office/drawing/2014/main" id="{7DAEE682-3C57-0ADE-AF6C-25D29C6DFFDF}"/>
              </a:ext>
            </a:extLst>
          </p:cNvPr>
          <p:cNvSpPr txBox="1"/>
          <p:nvPr/>
        </p:nvSpPr>
        <p:spPr>
          <a:xfrm>
            <a:off x="386862" y="1350387"/>
            <a:ext cx="11254154" cy="3477875"/>
          </a:xfrm>
          <a:prstGeom prst="rect">
            <a:avLst/>
          </a:prstGeom>
          <a:noFill/>
        </p:spPr>
        <p:txBody>
          <a:bodyPr wrap="square" rtlCol="0">
            <a:spAutoFit/>
          </a:bodyPr>
          <a:lstStyle/>
          <a:p>
            <a:r>
              <a:rPr lang="fr-FR" sz="2000" b="1" dirty="0">
                <a:latin typeface="Calibri" panose="020F0502020204030204" pitchFamily="34" charset="0"/>
                <a:cs typeface="Calibri" panose="020F0502020204030204" pitchFamily="34" charset="0"/>
              </a:rPr>
              <a:t>Objectifs de l’Axe 2 (Arrêté 2019 , Art 9)</a:t>
            </a:r>
          </a:p>
          <a:p>
            <a:endParaRPr lang="fr-FR" sz="2000" b="1" dirty="0">
              <a:latin typeface="Calibri" panose="020F0502020204030204" pitchFamily="34" charset="0"/>
              <a:cs typeface="Calibri" panose="020F0502020204030204" pitchFamily="34" charset="0"/>
            </a:endParaRPr>
          </a:p>
          <a:p>
            <a:r>
              <a:rPr lang="fr-BE" sz="2000" b="0" i="0" u="none" strike="noStrike" dirty="0">
                <a:solidFill>
                  <a:srgbClr val="000000"/>
                </a:solidFill>
                <a:effectLst/>
                <a:latin typeface="Calibri" panose="020F0502020204030204" pitchFamily="34" charset="0"/>
                <a:cs typeface="Calibri" panose="020F0502020204030204" pitchFamily="34" charset="0"/>
              </a:rPr>
              <a:t>  1° ) Le développement de la citoyenneté des apprenants et leur autonomisation en les amenant à acquérir un niveau de connaissance du français oral et écrit suffisant en correspondance avec le Cadre Européen Commun de Référence pour les langues ou la typologie de l'offre élaborée par le comité de pilotage de la conférence interministérielle pour l'alphabétisation établie en vertu de l'accord de coopération du 2 février 2005 entre la Région wallonne, la Communauté française de Belgique et la Commission communautaire française de la région de Bruxelles-Capitale </a:t>
            </a:r>
            <a:r>
              <a:rPr lang="fr-BE" sz="2000" dirty="0">
                <a:solidFill>
                  <a:srgbClr val="000000"/>
                </a:solidFill>
                <a:latin typeface="Calibri" panose="020F0502020204030204" pitchFamily="34" charset="0"/>
                <a:cs typeface="Calibri" panose="020F0502020204030204" pitchFamily="34" charset="0"/>
              </a:rPr>
              <a:t>sur</a:t>
            </a:r>
            <a:r>
              <a:rPr lang="fr-BE" sz="2000" b="0" i="0" u="none" strike="noStrike" dirty="0">
                <a:solidFill>
                  <a:srgbClr val="000000"/>
                </a:solidFill>
                <a:effectLst/>
                <a:latin typeface="Calibri" panose="020F0502020204030204" pitchFamily="34" charset="0"/>
                <a:cs typeface="Calibri" panose="020F0502020204030204" pitchFamily="34" charset="0"/>
              </a:rPr>
              <a:t> l'alphabétisation pour adultes;</a:t>
            </a:r>
          </a:p>
          <a:p>
            <a:br>
              <a:rPr lang="fr-BE" sz="2000" b="0" i="0" u="none" strike="noStrike" dirty="0">
                <a:solidFill>
                  <a:srgbClr val="000000"/>
                </a:solidFill>
                <a:effectLst/>
                <a:latin typeface="Calibri" panose="020F0502020204030204" pitchFamily="34" charset="0"/>
                <a:cs typeface="Calibri" panose="020F0502020204030204" pitchFamily="34" charset="0"/>
              </a:rPr>
            </a:br>
            <a:r>
              <a:rPr lang="fr-BE" sz="2000" b="0" i="0" u="none" strike="noStrike" dirty="0">
                <a:solidFill>
                  <a:srgbClr val="000000"/>
                </a:solidFill>
                <a:effectLst/>
                <a:latin typeface="Calibri" panose="020F0502020204030204" pitchFamily="34" charset="0"/>
                <a:cs typeface="Calibri" panose="020F0502020204030204" pitchFamily="34" charset="0"/>
              </a:rPr>
              <a:t>  2° ) L'apprentissage et l'appropriation du français parlé, lu et écrit en tant que levier d'émancipation, d'autonomisation, d'inclusion sociale et professionnelle.</a:t>
            </a:r>
            <a:endParaRPr lang="fr-FR"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446426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F73143D-4B08-0086-7F7A-A3CC07D7D68C}"/>
              </a:ext>
            </a:extLst>
          </p:cNvPr>
          <p:cNvSpPr>
            <a:spLocks noGrp="1"/>
          </p:cNvSpPr>
          <p:nvPr>
            <p:ph type="title"/>
          </p:nvPr>
        </p:nvSpPr>
        <p:spPr>
          <a:xfrm>
            <a:off x="0" y="0"/>
            <a:ext cx="12192000" cy="720671"/>
          </a:xfrm>
        </p:spPr>
        <p:txBody>
          <a:bodyPr/>
          <a:lstStyle/>
          <a:p>
            <a:r>
              <a:rPr lang="fr-BE" dirty="0"/>
              <a:t>Les indicateurs de la politique de Cohésion Sociale : Axe 2 </a:t>
            </a:r>
          </a:p>
        </p:txBody>
      </p:sp>
      <p:sp>
        <p:nvSpPr>
          <p:cNvPr id="6" name="ZoneTexte 5">
            <a:extLst>
              <a:ext uri="{FF2B5EF4-FFF2-40B4-BE49-F238E27FC236}">
                <a16:creationId xmlns:a16="http://schemas.microsoft.com/office/drawing/2014/main" id="{7DAEE682-3C57-0ADE-AF6C-25D29C6DFFDF}"/>
              </a:ext>
            </a:extLst>
          </p:cNvPr>
          <p:cNvSpPr txBox="1"/>
          <p:nvPr/>
        </p:nvSpPr>
        <p:spPr>
          <a:xfrm>
            <a:off x="172580" y="807721"/>
            <a:ext cx="11946968" cy="1200329"/>
          </a:xfrm>
          <a:prstGeom prst="rect">
            <a:avLst/>
          </a:prstGeom>
          <a:noFill/>
        </p:spPr>
        <p:txBody>
          <a:bodyPr wrap="square" rtlCol="0">
            <a:spAutoFit/>
          </a:bodyPr>
          <a:lstStyle/>
          <a:p>
            <a:r>
              <a:rPr lang="fr-FR" sz="2000" b="1" dirty="0">
                <a:latin typeface="Calibri" panose="020F0502020204030204" pitchFamily="34" charset="0"/>
                <a:cs typeface="Calibri" panose="020F0502020204030204" pitchFamily="34" charset="0"/>
              </a:rPr>
              <a:t>Indicateurs de ressource </a:t>
            </a:r>
          </a:p>
          <a:p>
            <a:endParaRPr lang="fr-FR" sz="1600" b="1" dirty="0">
              <a:latin typeface="Calibri" panose="020F0502020204030204" pitchFamily="34" charset="0"/>
              <a:cs typeface="Calibri" panose="020F0502020204030204" pitchFamily="34" charset="0"/>
            </a:endParaRPr>
          </a:p>
          <a:p>
            <a:r>
              <a:rPr lang="fr-BE" dirty="0">
                <a:effectLst/>
                <a:latin typeface="Calibri" panose="020F0502020204030204" pitchFamily="34" charset="0"/>
                <a:cs typeface="Calibri" panose="020F0502020204030204" pitchFamily="34" charset="0"/>
              </a:rPr>
              <a:t>Il informe sur les </a:t>
            </a:r>
            <a:r>
              <a:rPr lang="fr-BE" i="1" dirty="0">
                <a:effectLst/>
                <a:latin typeface="Calibri" panose="020F0502020204030204" pitchFamily="34" charset="0"/>
                <a:cs typeface="Calibri" panose="020F0502020204030204" pitchFamily="34" charset="0"/>
              </a:rPr>
              <a:t>moyens, financiers, humains, matériels, organisationnels, règlementaires</a:t>
            </a:r>
            <a:r>
              <a:rPr lang="fr-BE" dirty="0">
                <a:effectLst/>
                <a:latin typeface="Calibri" panose="020F0502020204030204" pitchFamily="34" charset="0"/>
                <a:cs typeface="Calibri" panose="020F0502020204030204" pitchFamily="34" charset="0"/>
              </a:rPr>
              <a:t>, etc. mis à disposition et</a:t>
            </a:r>
          </a:p>
          <a:p>
            <a:r>
              <a:rPr lang="fr-BE" dirty="0">
                <a:effectLst/>
                <a:latin typeface="Calibri" panose="020F0502020204030204" pitchFamily="34" charset="0"/>
                <a:cs typeface="Calibri" panose="020F0502020204030204" pitchFamily="34" charset="0"/>
              </a:rPr>
              <a:t>utilisés pour la mise en œuvre de l’action.</a:t>
            </a:r>
          </a:p>
        </p:txBody>
      </p:sp>
      <p:sp>
        <p:nvSpPr>
          <p:cNvPr id="4" name="ZoneTexte 3">
            <a:extLst>
              <a:ext uri="{FF2B5EF4-FFF2-40B4-BE49-F238E27FC236}">
                <a16:creationId xmlns:a16="http://schemas.microsoft.com/office/drawing/2014/main" id="{3FF1E273-962C-83FD-32DB-6D1D529AAFD2}"/>
              </a:ext>
            </a:extLst>
          </p:cNvPr>
          <p:cNvSpPr txBox="1"/>
          <p:nvPr/>
        </p:nvSpPr>
        <p:spPr>
          <a:xfrm>
            <a:off x="793736" y="2839673"/>
            <a:ext cx="10442337" cy="3170099"/>
          </a:xfrm>
          <a:prstGeom prst="rect">
            <a:avLst/>
          </a:prstGeom>
          <a:noFill/>
        </p:spPr>
        <p:txBody>
          <a:bodyPr wrap="square" rtlCol="0">
            <a:spAutoFit/>
          </a:bodyPr>
          <a:lstStyle/>
          <a:p>
            <a:r>
              <a:rPr lang="fr-BE" b="1" dirty="0">
                <a:solidFill>
                  <a:srgbClr val="541D2B"/>
                </a:solidFill>
                <a:latin typeface="Calibri" panose="020F0502020204030204" pitchFamily="34" charset="0"/>
                <a:cs typeface="Calibri" panose="020F0502020204030204" pitchFamily="34" charset="0"/>
              </a:rPr>
              <a:t>Exemples indicateurs de ressources </a:t>
            </a:r>
          </a:p>
          <a:p>
            <a:pPr marL="285750" indent="-285750">
              <a:buFont typeface="Courier New" panose="02070309020205020404" pitchFamily="49" charset="0"/>
              <a:buChar char="o"/>
            </a:pPr>
            <a:endParaRPr lang="fr-BE" dirty="0">
              <a:latin typeface="Calibri" panose="020F0502020204030204" pitchFamily="34" charset="0"/>
              <a:cs typeface="Calibri" panose="020F0502020204030204" pitchFamily="34" charset="0"/>
            </a:endParaRPr>
          </a:p>
          <a:p>
            <a:pPr marL="285750" indent="-285750">
              <a:buFont typeface="Courier New" panose="02070309020205020404" pitchFamily="49" charset="0"/>
              <a:buChar char="o"/>
            </a:pPr>
            <a:r>
              <a:rPr lang="fr-BE" dirty="0">
                <a:latin typeface="Calibri" panose="020F0502020204030204" pitchFamily="34" charset="0"/>
                <a:cs typeface="Calibri" panose="020F0502020204030204" pitchFamily="34" charset="0"/>
              </a:rPr>
              <a:t>Nombre et profil du personnel mobilisé (coordinateurs, animateurs, médiateurs)</a:t>
            </a:r>
          </a:p>
          <a:p>
            <a:pPr marL="285750" indent="-285750">
              <a:buFont typeface="Courier New" panose="02070309020205020404" pitchFamily="49" charset="0"/>
              <a:buChar char="o"/>
            </a:pPr>
            <a:r>
              <a:rPr lang="fr-BE" b="0" i="0" u="none" strike="noStrike" dirty="0">
                <a:solidFill>
                  <a:srgbClr val="000000"/>
                </a:solidFill>
                <a:effectLst/>
                <a:latin typeface="Calibri" panose="020F0502020204030204" pitchFamily="34" charset="0"/>
                <a:cs typeface="Calibri" panose="020F0502020204030204" pitchFamily="34" charset="0"/>
              </a:rPr>
              <a:t>Nombre total de personnel mobilisé (temps plein, temps partiel, volontaires, vacataires)</a:t>
            </a:r>
            <a:endParaRPr lang="fr-BE" dirty="0">
              <a:latin typeface="Calibri" panose="020F0502020204030204" pitchFamily="34" charset="0"/>
              <a:cs typeface="Calibri" panose="020F0502020204030204" pitchFamily="34" charset="0"/>
            </a:endParaRPr>
          </a:p>
          <a:p>
            <a:pPr marL="285750" indent="-285750">
              <a:buFont typeface="Courier New" panose="02070309020205020404" pitchFamily="49" charset="0"/>
              <a:buChar char="o"/>
            </a:pPr>
            <a:r>
              <a:rPr lang="fr-BE" dirty="0">
                <a:latin typeface="Calibri" panose="020F0502020204030204" pitchFamily="34" charset="0"/>
                <a:cs typeface="Calibri" panose="020F0502020204030204" pitchFamily="34" charset="0"/>
              </a:rPr>
              <a:t>Budget dédié aux activités et projets</a:t>
            </a:r>
            <a:endParaRPr lang="fr-BE" dirty="0">
              <a:highlight>
                <a:srgbClr val="FFFF00"/>
              </a:highlight>
              <a:latin typeface="Calibri" panose="020F0502020204030204" pitchFamily="34" charset="0"/>
              <a:cs typeface="Calibri" panose="020F0502020204030204" pitchFamily="34" charset="0"/>
            </a:endParaRPr>
          </a:p>
          <a:p>
            <a:pPr marL="285750" indent="-285750">
              <a:buFont typeface="Courier New" panose="02070309020205020404" pitchFamily="49" charset="0"/>
              <a:buChar char="o"/>
            </a:pPr>
            <a:r>
              <a:rPr lang="fr-BE" dirty="0">
                <a:latin typeface="Calibri" panose="020F0502020204030204" pitchFamily="34" charset="0"/>
                <a:cs typeface="Calibri" panose="020F0502020204030204" pitchFamily="34" charset="0"/>
              </a:rPr>
              <a:t>Lieux ou infrastructures disponibles pour organiser les actions</a:t>
            </a:r>
          </a:p>
          <a:p>
            <a:pPr marL="285750" indent="-285750">
              <a:buFont typeface="Courier New" panose="02070309020205020404" pitchFamily="49" charset="0"/>
              <a:buChar char="o"/>
            </a:pPr>
            <a:r>
              <a:rPr lang="fr-BE" dirty="0">
                <a:latin typeface="Calibri" panose="020F0502020204030204" pitchFamily="34" charset="0"/>
                <a:cs typeface="Calibri" panose="020F0502020204030204" pitchFamily="34" charset="0"/>
              </a:rPr>
              <a:t>Supports logistiques disponibles (salles, matériel, transport, matériel de communication)</a:t>
            </a:r>
          </a:p>
          <a:p>
            <a:pPr marL="285750" indent="-285750">
              <a:buFont typeface="Courier New" panose="02070309020205020404" pitchFamily="49" charset="0"/>
              <a:buChar char="o"/>
            </a:pPr>
            <a:r>
              <a:rPr lang="fr-BE" b="0" i="0" u="none" strike="noStrike" dirty="0">
                <a:solidFill>
                  <a:srgbClr val="000000"/>
                </a:solidFill>
                <a:effectLst/>
                <a:latin typeface="Calibri" panose="020F0502020204030204" pitchFamily="34" charset="0"/>
                <a:cs typeface="Calibri" panose="020F0502020204030204" pitchFamily="34" charset="0"/>
              </a:rPr>
              <a:t>Experts et intervenants spécialisés </a:t>
            </a:r>
          </a:p>
          <a:p>
            <a:pPr marL="285750" indent="-285750">
              <a:buFont typeface="Courier New" panose="02070309020205020404" pitchFamily="49" charset="0"/>
              <a:buChar char="o"/>
            </a:pPr>
            <a:r>
              <a:rPr lang="fr-BE" b="0" i="0" u="none" strike="noStrike" dirty="0">
                <a:solidFill>
                  <a:srgbClr val="000000"/>
                </a:solidFill>
                <a:effectLst/>
                <a:latin typeface="Calibri" panose="020F0502020204030204" pitchFamily="34" charset="0"/>
                <a:cs typeface="Calibri" panose="020F0502020204030204" pitchFamily="34" charset="0"/>
              </a:rPr>
              <a:t>Personnel formé à</a:t>
            </a:r>
            <a:r>
              <a:rPr lang="fr-BE" dirty="0">
                <a:solidFill>
                  <a:srgbClr val="000000"/>
                </a:solidFill>
                <a:latin typeface="Calibri" panose="020F0502020204030204" pitchFamily="34" charset="0"/>
                <a:cs typeface="Calibri" panose="020F0502020204030204" pitchFamily="34" charset="0"/>
              </a:rPr>
              <a:t> des thématiques précises</a:t>
            </a:r>
          </a:p>
          <a:p>
            <a:pPr marL="285750" indent="-285750">
              <a:buFont typeface="Courier New" panose="02070309020205020404" pitchFamily="49" charset="0"/>
              <a:buChar char="o"/>
            </a:pPr>
            <a:r>
              <a:rPr lang="fr-BE" dirty="0">
                <a:solidFill>
                  <a:srgbClr val="000000"/>
                </a:solidFill>
                <a:latin typeface="Calibri" panose="020F0502020204030204" pitchFamily="34" charset="0"/>
                <a:cs typeface="Calibri" panose="020F0502020204030204" pitchFamily="34" charset="0"/>
              </a:rPr>
              <a:t>Formations envisagées pour accomplir l’action</a:t>
            </a:r>
          </a:p>
          <a:p>
            <a:endParaRPr lang="fr-FR" sz="2000" dirty="0"/>
          </a:p>
        </p:txBody>
      </p:sp>
    </p:spTree>
    <p:extLst>
      <p:ext uri="{BB962C8B-B14F-4D97-AF65-F5344CB8AC3E}">
        <p14:creationId xmlns:p14="http://schemas.microsoft.com/office/powerpoint/2010/main" val="9328590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F73143D-4B08-0086-7F7A-A3CC07D7D68C}"/>
              </a:ext>
            </a:extLst>
          </p:cNvPr>
          <p:cNvSpPr>
            <a:spLocks noGrp="1"/>
          </p:cNvSpPr>
          <p:nvPr>
            <p:ph type="title"/>
          </p:nvPr>
        </p:nvSpPr>
        <p:spPr>
          <a:xfrm>
            <a:off x="0" y="0"/>
            <a:ext cx="12192000" cy="720671"/>
          </a:xfrm>
        </p:spPr>
        <p:txBody>
          <a:bodyPr/>
          <a:lstStyle/>
          <a:p>
            <a:r>
              <a:rPr lang="fr-BE" dirty="0"/>
              <a:t>Les indicateurs de la politique de Cohésion Sociale : Axe 2 </a:t>
            </a:r>
          </a:p>
        </p:txBody>
      </p:sp>
      <p:sp>
        <p:nvSpPr>
          <p:cNvPr id="6" name="ZoneTexte 5">
            <a:extLst>
              <a:ext uri="{FF2B5EF4-FFF2-40B4-BE49-F238E27FC236}">
                <a16:creationId xmlns:a16="http://schemas.microsoft.com/office/drawing/2014/main" id="{7DAEE682-3C57-0ADE-AF6C-25D29C6DFFDF}"/>
              </a:ext>
            </a:extLst>
          </p:cNvPr>
          <p:cNvSpPr txBox="1"/>
          <p:nvPr/>
        </p:nvSpPr>
        <p:spPr>
          <a:xfrm>
            <a:off x="172580" y="807721"/>
            <a:ext cx="11946968" cy="1200329"/>
          </a:xfrm>
          <a:prstGeom prst="rect">
            <a:avLst/>
          </a:prstGeom>
          <a:noFill/>
        </p:spPr>
        <p:txBody>
          <a:bodyPr wrap="square" rtlCol="0">
            <a:spAutoFit/>
          </a:bodyPr>
          <a:lstStyle/>
          <a:p>
            <a:r>
              <a:rPr lang="fr-FR" sz="2000" b="1" dirty="0">
                <a:latin typeface="Calibri" panose="020F0502020204030204" pitchFamily="34" charset="0"/>
                <a:cs typeface="Calibri" panose="020F0502020204030204" pitchFamily="34" charset="0"/>
              </a:rPr>
              <a:t>Indicateurs de réalisation </a:t>
            </a:r>
          </a:p>
          <a:p>
            <a:endParaRPr lang="fr-FR" sz="1600" b="1" dirty="0">
              <a:latin typeface="Calibri" panose="020F0502020204030204" pitchFamily="34" charset="0"/>
              <a:cs typeface="Calibri" panose="020F0502020204030204" pitchFamily="34" charset="0"/>
            </a:endParaRPr>
          </a:p>
          <a:p>
            <a:r>
              <a:rPr lang="fr-BE" dirty="0">
                <a:effectLst/>
                <a:latin typeface="Calibri" panose="020F0502020204030204" pitchFamily="34" charset="0"/>
                <a:cs typeface="Calibri" panose="020F0502020204030204" pitchFamily="34" charset="0"/>
              </a:rPr>
              <a:t>Il décrit le produit « physique » des dépenses engagées. Il informe sur le </a:t>
            </a:r>
            <a:r>
              <a:rPr lang="fr-BE" i="1" dirty="0">
                <a:effectLst/>
                <a:latin typeface="Calibri" panose="020F0502020204030204" pitchFamily="34" charset="0"/>
                <a:cs typeface="Calibri" panose="020F0502020204030204" pitchFamily="34" charset="0"/>
              </a:rPr>
              <a:t>produit de l’activité, sur la concrétisation </a:t>
            </a:r>
            <a:r>
              <a:rPr lang="fr-BE" dirty="0">
                <a:effectLst/>
                <a:latin typeface="Calibri" panose="020F0502020204030204" pitchFamily="34" charset="0"/>
                <a:cs typeface="Calibri" panose="020F0502020204030204" pitchFamily="34" charset="0"/>
              </a:rPr>
              <a:t>ou non des actions du projet.</a:t>
            </a:r>
          </a:p>
        </p:txBody>
      </p:sp>
      <p:sp>
        <p:nvSpPr>
          <p:cNvPr id="4" name="ZoneTexte 3">
            <a:extLst>
              <a:ext uri="{FF2B5EF4-FFF2-40B4-BE49-F238E27FC236}">
                <a16:creationId xmlns:a16="http://schemas.microsoft.com/office/drawing/2014/main" id="{3FF1E273-962C-83FD-32DB-6D1D529AAFD2}"/>
              </a:ext>
            </a:extLst>
          </p:cNvPr>
          <p:cNvSpPr txBox="1"/>
          <p:nvPr/>
        </p:nvSpPr>
        <p:spPr>
          <a:xfrm>
            <a:off x="793736" y="2839673"/>
            <a:ext cx="10442337" cy="2585323"/>
          </a:xfrm>
          <a:prstGeom prst="rect">
            <a:avLst/>
          </a:prstGeom>
          <a:noFill/>
        </p:spPr>
        <p:txBody>
          <a:bodyPr wrap="square" rtlCol="0">
            <a:spAutoFit/>
          </a:bodyPr>
          <a:lstStyle/>
          <a:p>
            <a:r>
              <a:rPr lang="fr-FR" b="1" dirty="0">
                <a:solidFill>
                  <a:srgbClr val="541D2B"/>
                </a:solidFill>
                <a:latin typeface="Calibri" panose="020F0502020204030204" pitchFamily="34" charset="0"/>
                <a:cs typeface="Calibri" panose="020F0502020204030204" pitchFamily="34" charset="0"/>
              </a:rPr>
              <a:t>Exemples indicateurs de </a:t>
            </a:r>
            <a:r>
              <a:rPr lang="fr-FR" b="1" i="1" dirty="0">
                <a:solidFill>
                  <a:srgbClr val="541D2B"/>
                </a:solidFill>
                <a:latin typeface="Calibri" panose="020F0502020204030204" pitchFamily="34" charset="0"/>
                <a:cs typeface="Calibri" panose="020F0502020204030204" pitchFamily="34" charset="0"/>
              </a:rPr>
              <a:t>réalisation</a:t>
            </a:r>
            <a:r>
              <a:rPr lang="fr-FR" b="1" dirty="0">
                <a:solidFill>
                  <a:srgbClr val="541D2B"/>
                </a:solidFill>
                <a:latin typeface="Calibri" panose="020F0502020204030204" pitchFamily="34" charset="0"/>
                <a:cs typeface="Calibri" panose="020F0502020204030204" pitchFamily="34" charset="0"/>
              </a:rPr>
              <a:t> </a:t>
            </a:r>
            <a:r>
              <a:rPr lang="fr-FR" b="1" i="1" dirty="0">
                <a:solidFill>
                  <a:srgbClr val="541D2B"/>
                </a:solidFill>
                <a:latin typeface="Calibri" panose="020F0502020204030204" pitchFamily="34" charset="0"/>
                <a:cs typeface="Calibri" panose="020F0502020204030204" pitchFamily="34" charset="0"/>
              </a:rPr>
              <a:t>(produit « physique » de l’activité, concrétisation des actions du projet)</a:t>
            </a:r>
          </a:p>
          <a:p>
            <a:endParaRPr lang="fr-FR" b="1" i="1" dirty="0">
              <a:solidFill>
                <a:srgbClr val="541D2B"/>
              </a:solidFill>
              <a:latin typeface="Calibri" panose="020F0502020204030204" pitchFamily="34" charset="0"/>
              <a:cs typeface="Calibri" panose="020F0502020204030204" pitchFamily="34" charset="0"/>
            </a:endParaRPr>
          </a:p>
          <a:p>
            <a:pPr marL="285750" indent="-285750">
              <a:buFont typeface="Courier New" panose="02070309020205020404" pitchFamily="49" charset="0"/>
              <a:buChar char="o"/>
            </a:pPr>
            <a:r>
              <a:rPr lang="fr-FR" dirty="0">
                <a:latin typeface="Calibri" panose="020F0502020204030204" pitchFamily="34" charset="0"/>
                <a:cs typeface="Calibri" panose="020F0502020204030204" pitchFamily="34" charset="0"/>
              </a:rPr>
              <a:t>Nombre de groupes constitués par niveau (Alpha –oral/écrit- FLE…)</a:t>
            </a:r>
          </a:p>
          <a:p>
            <a:pPr marL="285750" indent="-285750">
              <a:buFont typeface="Courier New" panose="02070309020205020404" pitchFamily="49" charset="0"/>
              <a:buChar char="o"/>
            </a:pPr>
            <a:r>
              <a:rPr lang="fr-FR" dirty="0">
                <a:latin typeface="Calibri" panose="020F0502020204030204" pitchFamily="34" charset="0"/>
                <a:cs typeface="Calibri" panose="020F0502020204030204" pitchFamily="34" charset="0"/>
              </a:rPr>
              <a:t>Nombre de tests linguistiques réalisés</a:t>
            </a:r>
          </a:p>
          <a:p>
            <a:pPr marL="285750" indent="-285750">
              <a:buFont typeface="Courier New" panose="02070309020205020404" pitchFamily="49" charset="0"/>
              <a:buChar char="o"/>
            </a:pPr>
            <a:r>
              <a:rPr lang="fr-FR" dirty="0">
                <a:latin typeface="Calibri" panose="020F0502020204030204" pitchFamily="34" charset="0"/>
                <a:cs typeface="Calibri" panose="020F0502020204030204" pitchFamily="34" charset="0"/>
              </a:rPr>
              <a:t>Nombre de contenus pédagogiques (par exemple: cours, sortie, brochure) intégrant la citoyenneté (institutions,</a:t>
            </a:r>
          </a:p>
          <a:p>
            <a:pPr marL="285750" indent="-285750">
              <a:buFont typeface="Courier New" panose="02070309020205020404" pitchFamily="49" charset="0"/>
              <a:buChar char="o"/>
            </a:pPr>
            <a:r>
              <a:rPr lang="fr-FR" dirty="0">
                <a:latin typeface="Calibri" panose="020F0502020204030204" pitchFamily="34" charset="0"/>
                <a:cs typeface="Calibri" panose="020F0502020204030204" pitchFamily="34" charset="0"/>
              </a:rPr>
              <a:t>droits, devoirs)</a:t>
            </a:r>
          </a:p>
          <a:p>
            <a:pPr marL="285750" indent="-285750">
              <a:buFont typeface="Courier New" panose="02070309020205020404" pitchFamily="49" charset="0"/>
              <a:buChar char="o"/>
            </a:pPr>
            <a:r>
              <a:rPr lang="fr-FR" dirty="0">
                <a:latin typeface="Calibri" panose="020F0502020204030204" pitchFamily="34" charset="0"/>
                <a:cs typeface="Calibri" panose="020F0502020204030204" pitchFamily="34" charset="0"/>
              </a:rPr>
              <a:t>Nombre de sorties réalisées avec les </a:t>
            </a:r>
            <a:r>
              <a:rPr lang="fr-FR" dirty="0" err="1">
                <a:latin typeface="Calibri" panose="020F0502020204030204" pitchFamily="34" charset="0"/>
                <a:cs typeface="Calibri" panose="020F0502020204030204" pitchFamily="34" charset="0"/>
              </a:rPr>
              <a:t>apprenant.es</a:t>
            </a:r>
            <a:r>
              <a:rPr lang="fr-FR" dirty="0">
                <a:latin typeface="Calibri" panose="020F0502020204030204" pitchFamily="34" charset="0"/>
                <a:cs typeface="Calibri" panose="020F0502020204030204" pitchFamily="34" charset="0"/>
              </a:rPr>
              <a:t>.</a:t>
            </a:r>
          </a:p>
          <a:p>
            <a:endParaRPr lang="fr-FR" b="1" i="1" dirty="0">
              <a:solidFill>
                <a:srgbClr val="541D2B"/>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422263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F73143D-4B08-0086-7F7A-A3CC07D7D68C}"/>
              </a:ext>
            </a:extLst>
          </p:cNvPr>
          <p:cNvSpPr>
            <a:spLocks noGrp="1"/>
          </p:cNvSpPr>
          <p:nvPr>
            <p:ph type="title"/>
          </p:nvPr>
        </p:nvSpPr>
        <p:spPr>
          <a:xfrm>
            <a:off x="0" y="0"/>
            <a:ext cx="12192000" cy="720671"/>
          </a:xfrm>
        </p:spPr>
        <p:txBody>
          <a:bodyPr/>
          <a:lstStyle/>
          <a:p>
            <a:r>
              <a:rPr lang="fr-BE" dirty="0"/>
              <a:t>Les indicateurs de la politique de Cohésion Sociale : Axe 2 </a:t>
            </a:r>
          </a:p>
        </p:txBody>
      </p:sp>
      <p:sp>
        <p:nvSpPr>
          <p:cNvPr id="6" name="ZoneTexte 5">
            <a:extLst>
              <a:ext uri="{FF2B5EF4-FFF2-40B4-BE49-F238E27FC236}">
                <a16:creationId xmlns:a16="http://schemas.microsoft.com/office/drawing/2014/main" id="{7DAEE682-3C57-0ADE-AF6C-25D29C6DFFDF}"/>
              </a:ext>
            </a:extLst>
          </p:cNvPr>
          <p:cNvSpPr txBox="1"/>
          <p:nvPr/>
        </p:nvSpPr>
        <p:spPr>
          <a:xfrm>
            <a:off x="172580" y="807721"/>
            <a:ext cx="11946968" cy="1477328"/>
          </a:xfrm>
          <a:prstGeom prst="rect">
            <a:avLst/>
          </a:prstGeom>
          <a:noFill/>
        </p:spPr>
        <p:txBody>
          <a:bodyPr wrap="square" rtlCol="0">
            <a:spAutoFit/>
          </a:bodyPr>
          <a:lstStyle/>
          <a:p>
            <a:r>
              <a:rPr lang="fr-FR" sz="2000" b="1" dirty="0">
                <a:latin typeface="Calibri" panose="020F0502020204030204" pitchFamily="34" charset="0"/>
                <a:cs typeface="Calibri" panose="020F0502020204030204" pitchFamily="34" charset="0"/>
              </a:rPr>
              <a:t>Indicateurs de résultat </a:t>
            </a:r>
          </a:p>
          <a:p>
            <a:endParaRPr lang="fr-FR" sz="1600" b="1" dirty="0">
              <a:latin typeface="Calibri" panose="020F0502020204030204" pitchFamily="34" charset="0"/>
              <a:cs typeface="Calibri" panose="020F0502020204030204" pitchFamily="34" charset="0"/>
            </a:endParaRPr>
          </a:p>
          <a:p>
            <a:r>
              <a:rPr lang="fr-BE" dirty="0">
                <a:effectLst/>
                <a:latin typeface="Calibri" panose="020F0502020204030204" pitchFamily="34" charset="0"/>
                <a:cs typeface="Calibri" panose="020F0502020204030204" pitchFamily="34" charset="0"/>
              </a:rPr>
              <a:t>Il décrit un aspect spécifique d’un résultat, une caractéristique pouvant être mesurée. Il renseigne sur les résultats immédiats pour les destinataires directs d’une action et permet de mesurer la distance demeurante par rapport à un objectif donné, à une norme ou à une référence.</a:t>
            </a:r>
          </a:p>
        </p:txBody>
      </p:sp>
      <p:sp>
        <p:nvSpPr>
          <p:cNvPr id="4" name="ZoneTexte 3">
            <a:extLst>
              <a:ext uri="{FF2B5EF4-FFF2-40B4-BE49-F238E27FC236}">
                <a16:creationId xmlns:a16="http://schemas.microsoft.com/office/drawing/2014/main" id="{3FF1E273-962C-83FD-32DB-6D1D529AAFD2}"/>
              </a:ext>
            </a:extLst>
          </p:cNvPr>
          <p:cNvSpPr txBox="1"/>
          <p:nvPr/>
        </p:nvSpPr>
        <p:spPr>
          <a:xfrm>
            <a:off x="793736" y="2839673"/>
            <a:ext cx="10442337" cy="1477328"/>
          </a:xfrm>
          <a:prstGeom prst="rect">
            <a:avLst/>
          </a:prstGeom>
          <a:noFill/>
        </p:spPr>
        <p:txBody>
          <a:bodyPr wrap="square" rtlCol="0">
            <a:spAutoFit/>
          </a:bodyPr>
          <a:lstStyle/>
          <a:p>
            <a:r>
              <a:rPr lang="fr-FR" b="1" dirty="0">
                <a:solidFill>
                  <a:srgbClr val="541D2B"/>
                </a:solidFill>
                <a:latin typeface="Calibri" panose="020F0502020204030204" pitchFamily="34" charset="0"/>
                <a:cs typeface="Calibri" panose="020F0502020204030204" pitchFamily="34" charset="0"/>
              </a:rPr>
              <a:t>Exemples indicateurs de </a:t>
            </a:r>
            <a:r>
              <a:rPr lang="fr-FR" b="1" i="1" dirty="0">
                <a:solidFill>
                  <a:srgbClr val="541D2B"/>
                </a:solidFill>
                <a:latin typeface="Calibri" panose="020F0502020204030204" pitchFamily="34" charset="0"/>
                <a:cs typeface="Calibri" panose="020F0502020204030204" pitchFamily="34" charset="0"/>
              </a:rPr>
              <a:t>résultats</a:t>
            </a:r>
            <a:r>
              <a:rPr lang="fr-FR" b="1" dirty="0">
                <a:solidFill>
                  <a:srgbClr val="541D2B"/>
                </a:solidFill>
                <a:latin typeface="Calibri" panose="020F0502020204030204" pitchFamily="34" charset="0"/>
                <a:cs typeface="Calibri" panose="020F0502020204030204" pitchFamily="34" charset="0"/>
              </a:rPr>
              <a:t> (</a:t>
            </a:r>
            <a:r>
              <a:rPr lang="fr-FR" b="1" i="1" dirty="0">
                <a:solidFill>
                  <a:srgbClr val="541D2B"/>
                </a:solidFill>
                <a:latin typeface="Calibri" panose="020F0502020204030204" pitchFamily="34" charset="0"/>
                <a:cs typeface="Calibri" panose="020F0502020204030204" pitchFamily="34" charset="0"/>
              </a:rPr>
              <a:t>ce que l’on peut directement attribuer à l’action sur base des réalisations)</a:t>
            </a:r>
          </a:p>
          <a:p>
            <a:endParaRPr lang="fr-FR" b="1" i="1" dirty="0">
              <a:solidFill>
                <a:srgbClr val="541D2B"/>
              </a:solidFill>
              <a:latin typeface="Calibri" panose="020F0502020204030204" pitchFamily="34" charset="0"/>
              <a:cs typeface="Calibri" panose="020F0502020204030204" pitchFamily="34" charset="0"/>
            </a:endParaRPr>
          </a:p>
          <a:p>
            <a:pPr marL="285750" indent="-285750">
              <a:buFont typeface="Courier New" panose="02070309020205020404" pitchFamily="49" charset="0"/>
              <a:buChar char="o"/>
            </a:pPr>
            <a:r>
              <a:rPr lang="fr-BE" b="0" i="0" u="none" strike="noStrike" dirty="0">
                <a:solidFill>
                  <a:srgbClr val="000000"/>
                </a:solidFill>
                <a:effectLst/>
                <a:latin typeface="-webkit-standard"/>
              </a:rPr>
              <a:t>Pourcentage d’</a:t>
            </a:r>
            <a:r>
              <a:rPr lang="fr-BE" b="0" i="0" u="none" strike="noStrike" dirty="0" err="1">
                <a:solidFill>
                  <a:srgbClr val="000000"/>
                </a:solidFill>
                <a:effectLst/>
                <a:latin typeface="-webkit-standard"/>
              </a:rPr>
              <a:t>apprenant.es</a:t>
            </a:r>
            <a:r>
              <a:rPr lang="fr-BE" b="0" i="0" u="none" strike="noStrike" dirty="0">
                <a:solidFill>
                  <a:srgbClr val="000000"/>
                </a:solidFill>
                <a:effectLst/>
                <a:latin typeface="-webkit-standard"/>
              </a:rPr>
              <a:t> ayant progressé d’au moins un niveau</a:t>
            </a:r>
          </a:p>
          <a:p>
            <a:pPr marL="285750" indent="-285750">
              <a:buFont typeface="Courier New" panose="02070309020205020404" pitchFamily="49" charset="0"/>
              <a:buChar char="o"/>
            </a:pPr>
            <a:r>
              <a:rPr lang="fr-BE" b="0" i="0" u="none" strike="noStrike" dirty="0">
                <a:solidFill>
                  <a:srgbClr val="000000"/>
                </a:solidFill>
                <a:effectLst/>
                <a:latin typeface="-webkit-standard"/>
              </a:rPr>
              <a:t>Taux de réussite de français oral et écrit (compréhension et production) aux tests de fin de module</a:t>
            </a:r>
          </a:p>
          <a:p>
            <a:pPr marL="285750" indent="-285750">
              <a:buFont typeface="Courier New" panose="02070309020205020404" pitchFamily="49" charset="0"/>
              <a:buChar char="o"/>
            </a:pPr>
            <a:r>
              <a:rPr lang="fr-BE" b="0" i="0" u="none" strike="noStrike" dirty="0">
                <a:solidFill>
                  <a:srgbClr val="000000"/>
                </a:solidFill>
                <a:effectLst/>
                <a:latin typeface="-webkit-standard"/>
              </a:rPr>
              <a:t>Participation à des activités/projets à dimension citoyenne, ou créative (activités d’appropriation)</a:t>
            </a:r>
          </a:p>
        </p:txBody>
      </p:sp>
    </p:spTree>
    <p:extLst>
      <p:ext uri="{BB962C8B-B14F-4D97-AF65-F5344CB8AC3E}">
        <p14:creationId xmlns:p14="http://schemas.microsoft.com/office/powerpoint/2010/main" val="20201145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F73143D-4B08-0086-7F7A-A3CC07D7D68C}"/>
              </a:ext>
            </a:extLst>
          </p:cNvPr>
          <p:cNvSpPr>
            <a:spLocks noGrp="1"/>
          </p:cNvSpPr>
          <p:nvPr>
            <p:ph type="title"/>
          </p:nvPr>
        </p:nvSpPr>
        <p:spPr>
          <a:xfrm>
            <a:off x="0" y="0"/>
            <a:ext cx="12192000" cy="720671"/>
          </a:xfrm>
        </p:spPr>
        <p:txBody>
          <a:bodyPr/>
          <a:lstStyle/>
          <a:p>
            <a:r>
              <a:rPr lang="fr-BE" dirty="0"/>
              <a:t>Les indicateurs de la politique de Cohésion Sociale : Axe 2 </a:t>
            </a:r>
          </a:p>
        </p:txBody>
      </p:sp>
      <p:sp>
        <p:nvSpPr>
          <p:cNvPr id="6" name="ZoneTexte 5">
            <a:extLst>
              <a:ext uri="{FF2B5EF4-FFF2-40B4-BE49-F238E27FC236}">
                <a16:creationId xmlns:a16="http://schemas.microsoft.com/office/drawing/2014/main" id="{7DAEE682-3C57-0ADE-AF6C-25D29C6DFFDF}"/>
              </a:ext>
            </a:extLst>
          </p:cNvPr>
          <p:cNvSpPr txBox="1"/>
          <p:nvPr/>
        </p:nvSpPr>
        <p:spPr>
          <a:xfrm>
            <a:off x="172580" y="807721"/>
            <a:ext cx="11946968" cy="1477328"/>
          </a:xfrm>
          <a:prstGeom prst="rect">
            <a:avLst/>
          </a:prstGeom>
          <a:noFill/>
        </p:spPr>
        <p:txBody>
          <a:bodyPr wrap="square" rtlCol="0">
            <a:spAutoFit/>
          </a:bodyPr>
          <a:lstStyle/>
          <a:p>
            <a:r>
              <a:rPr lang="fr-FR" sz="2000" b="1" dirty="0">
                <a:solidFill>
                  <a:srgbClr val="541D2B"/>
                </a:solidFill>
                <a:latin typeface="Calibri" panose="020F0502020204030204" pitchFamily="34" charset="0"/>
                <a:cs typeface="Calibri" panose="020F0502020204030204" pitchFamily="34" charset="0"/>
              </a:rPr>
              <a:t>Indicateurs d’impact</a:t>
            </a:r>
          </a:p>
          <a:p>
            <a:endParaRPr lang="fr-FR" sz="1600" b="1" dirty="0">
              <a:latin typeface="Calibri" panose="020F0502020204030204" pitchFamily="34" charset="0"/>
              <a:cs typeface="Calibri" panose="020F0502020204030204" pitchFamily="34" charset="0"/>
            </a:endParaRPr>
          </a:p>
          <a:p>
            <a:r>
              <a:rPr lang="fr-BE" dirty="0">
                <a:effectLst/>
                <a:latin typeface="Calibri" panose="020F0502020204030204" pitchFamily="34" charset="0"/>
                <a:cs typeface="Calibri" panose="020F0502020204030204" pitchFamily="34" charset="0"/>
              </a:rPr>
              <a:t>Il renseigne sur le changement qui peut être attribué de manière crédible à un programme, à savoir sur les conséquences, positives ou négatives, prévues ou non, au-delà des limites du programme, sur les effets indirects du programme, sur les effets à long terme sur les destinataires directs.</a:t>
            </a:r>
          </a:p>
        </p:txBody>
      </p:sp>
      <p:sp>
        <p:nvSpPr>
          <p:cNvPr id="4" name="ZoneTexte 3">
            <a:extLst>
              <a:ext uri="{FF2B5EF4-FFF2-40B4-BE49-F238E27FC236}">
                <a16:creationId xmlns:a16="http://schemas.microsoft.com/office/drawing/2014/main" id="{3FF1E273-962C-83FD-32DB-6D1D529AAFD2}"/>
              </a:ext>
            </a:extLst>
          </p:cNvPr>
          <p:cNvSpPr txBox="1"/>
          <p:nvPr/>
        </p:nvSpPr>
        <p:spPr>
          <a:xfrm>
            <a:off x="793736" y="2839673"/>
            <a:ext cx="10442337" cy="2585323"/>
          </a:xfrm>
          <a:prstGeom prst="rect">
            <a:avLst/>
          </a:prstGeom>
          <a:noFill/>
        </p:spPr>
        <p:txBody>
          <a:bodyPr wrap="square" rtlCol="0">
            <a:spAutoFit/>
          </a:bodyPr>
          <a:lstStyle/>
          <a:p>
            <a:r>
              <a:rPr lang="fr-FR" b="1" dirty="0">
                <a:solidFill>
                  <a:srgbClr val="541D2B"/>
                </a:solidFill>
                <a:latin typeface="Calibri" panose="020F0502020204030204" pitchFamily="34" charset="0"/>
                <a:cs typeface="Calibri" panose="020F0502020204030204" pitchFamily="34" charset="0"/>
              </a:rPr>
              <a:t>Exemple indicateurs </a:t>
            </a:r>
            <a:r>
              <a:rPr lang="fr-FR" b="1" i="1" dirty="0">
                <a:solidFill>
                  <a:srgbClr val="541D2B"/>
                </a:solidFill>
                <a:latin typeface="Calibri" panose="020F0502020204030204" pitchFamily="34" charset="0"/>
                <a:cs typeface="Calibri" panose="020F0502020204030204" pitchFamily="34" charset="0"/>
              </a:rPr>
              <a:t>d’impact</a:t>
            </a:r>
            <a:r>
              <a:rPr lang="fr-FR" b="1" dirty="0">
                <a:solidFill>
                  <a:srgbClr val="541D2B"/>
                </a:solidFill>
                <a:latin typeface="Calibri" panose="020F0502020204030204" pitchFamily="34" charset="0"/>
                <a:cs typeface="Calibri" panose="020F0502020204030204" pitchFamily="34" charset="0"/>
              </a:rPr>
              <a:t> </a:t>
            </a:r>
            <a:r>
              <a:rPr lang="fr-FR" b="1" i="1" dirty="0">
                <a:solidFill>
                  <a:srgbClr val="541D2B"/>
                </a:solidFill>
                <a:latin typeface="Calibri" panose="020F0502020204030204" pitchFamily="34" charset="0"/>
                <a:cs typeface="Calibri" panose="020F0502020204030204" pitchFamily="34" charset="0"/>
              </a:rPr>
              <a:t>(changement qui peut être attribué de manière crédible à l’action)</a:t>
            </a:r>
          </a:p>
          <a:p>
            <a:endParaRPr lang="fr-FR" b="1" i="1" dirty="0">
              <a:solidFill>
                <a:srgbClr val="541D2B"/>
              </a:solidFill>
              <a:latin typeface="Calibri" panose="020F0502020204030204" pitchFamily="34" charset="0"/>
              <a:cs typeface="Calibri" panose="020F0502020204030204" pitchFamily="34" charset="0"/>
            </a:endParaRPr>
          </a:p>
          <a:p>
            <a:pPr marL="285750" indent="-285750">
              <a:buClr>
                <a:srgbClr val="541D2B"/>
              </a:buClr>
              <a:buFont typeface="Courier New" panose="02070309020205020404" pitchFamily="49" charset="0"/>
              <a:buChar char="o"/>
            </a:pPr>
            <a:r>
              <a:rPr lang="fr-FR" dirty="0">
                <a:latin typeface="Calibri" panose="020F0502020204030204" pitchFamily="34" charset="0"/>
                <a:cs typeface="Calibri" panose="020F0502020204030204" pitchFamily="34" charset="0"/>
              </a:rPr>
              <a:t>Amélioration des compétences en langue française</a:t>
            </a:r>
          </a:p>
          <a:p>
            <a:pPr marL="285750" indent="-285750">
              <a:buClr>
                <a:srgbClr val="541D2B"/>
              </a:buClr>
              <a:buFont typeface="Courier New" panose="02070309020205020404" pitchFamily="49" charset="0"/>
              <a:buChar char="o"/>
            </a:pPr>
            <a:r>
              <a:rPr lang="fr-BE" b="0" i="0" u="none" strike="noStrike" dirty="0">
                <a:solidFill>
                  <a:srgbClr val="000000"/>
                </a:solidFill>
                <a:effectLst/>
                <a:latin typeface="-webkit-standard"/>
              </a:rPr>
              <a:t>Capacité accrue à maitriser des informations citoyennes et des savoirs liée à la vie en société  (santé, logement, école, institutions)</a:t>
            </a:r>
            <a:endParaRPr lang="fr-FR" dirty="0">
              <a:latin typeface="Calibri" panose="020F0502020204030204" pitchFamily="34" charset="0"/>
              <a:cs typeface="Calibri" panose="020F0502020204030204" pitchFamily="34" charset="0"/>
            </a:endParaRPr>
          </a:p>
          <a:p>
            <a:pPr marL="285750" indent="-285750">
              <a:buClr>
                <a:srgbClr val="541D2B"/>
              </a:buClr>
              <a:buFont typeface="Courier New" panose="02070309020205020404" pitchFamily="49" charset="0"/>
              <a:buChar char="o"/>
            </a:pPr>
            <a:r>
              <a:rPr lang="fr-FR" dirty="0">
                <a:latin typeface="Calibri" panose="020F0502020204030204" pitchFamily="34" charset="0"/>
                <a:cs typeface="Calibri" panose="020F0502020204030204" pitchFamily="34" charset="0"/>
              </a:rPr>
              <a:t>Impression d’avancer dans sa vie personnelle</a:t>
            </a:r>
          </a:p>
          <a:p>
            <a:pPr marL="285750" indent="-285750">
              <a:buClr>
                <a:srgbClr val="541D2B"/>
              </a:buClr>
              <a:buFont typeface="Courier New" panose="02070309020205020404" pitchFamily="49" charset="0"/>
              <a:buChar char="o"/>
            </a:pPr>
            <a:r>
              <a:rPr lang="fr-FR" dirty="0">
                <a:latin typeface="Calibri" panose="020F0502020204030204" pitchFamily="34" charset="0"/>
                <a:cs typeface="Calibri" panose="020F0502020204030204" pitchFamily="34" charset="0"/>
              </a:rPr>
              <a:t>Plus grande aisance dans le suivi des démarches administratives (par exemple avec le CPAS, la commune, </a:t>
            </a:r>
            <a:r>
              <a:rPr lang="fr-FR" dirty="0" err="1">
                <a:latin typeface="Calibri" panose="020F0502020204030204" pitchFamily="34" charset="0"/>
                <a:cs typeface="Calibri" panose="020F0502020204030204" pitchFamily="34" charset="0"/>
              </a:rPr>
              <a:t>Actiris</a:t>
            </a:r>
            <a:r>
              <a:rPr lang="fr-FR" dirty="0">
                <a:latin typeface="Calibri" panose="020F0502020204030204" pitchFamily="34" charset="0"/>
                <a:cs typeface="Calibri" panose="020F0502020204030204" pitchFamily="34" charset="0"/>
              </a:rPr>
              <a:t>, mutuelle, payer les factures, prendre des rdv)</a:t>
            </a:r>
            <a:endParaRPr lang="fr-BE" dirty="0">
              <a:latin typeface="Calibri" panose="020F0502020204030204" pitchFamily="34" charset="0"/>
              <a:cs typeface="Calibri" panose="020F0502020204030204" pitchFamily="34" charset="0"/>
            </a:endParaRPr>
          </a:p>
          <a:p>
            <a:pPr marL="285750" indent="-285750">
              <a:buClr>
                <a:srgbClr val="541D2B"/>
              </a:buClr>
              <a:buFont typeface="Courier New" panose="02070309020205020404" pitchFamily="49" charset="0"/>
              <a:buChar char="o"/>
            </a:pPr>
            <a:r>
              <a:rPr lang="fr-FR" dirty="0">
                <a:latin typeface="Calibri" panose="020F0502020204030204" pitchFamily="34" charset="0"/>
                <a:cs typeface="Calibri" panose="020F0502020204030204" pitchFamily="34" charset="0"/>
              </a:rPr>
              <a:t>Création de nouveaux liens sociaux </a:t>
            </a:r>
          </a:p>
        </p:txBody>
      </p:sp>
    </p:spTree>
    <p:extLst>
      <p:ext uri="{BB962C8B-B14F-4D97-AF65-F5344CB8AC3E}">
        <p14:creationId xmlns:p14="http://schemas.microsoft.com/office/powerpoint/2010/main" val="15152905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a:extLst>
              <a:ext uri="{FF2B5EF4-FFF2-40B4-BE49-F238E27FC236}">
                <a16:creationId xmlns:a16="http://schemas.microsoft.com/office/drawing/2014/main" id="{054F439B-E1A6-B00B-D583-74407283BDFC}"/>
              </a:ext>
            </a:extLst>
          </p:cNvPr>
          <p:cNvSpPr>
            <a:spLocks noGrp="1"/>
          </p:cNvSpPr>
          <p:nvPr>
            <p:ph type="title"/>
          </p:nvPr>
        </p:nvSpPr>
        <p:spPr/>
        <p:txBody>
          <a:bodyPr/>
          <a:lstStyle/>
          <a:p>
            <a:r>
              <a:rPr lang="fr-FR" dirty="0"/>
              <a:t>Travail en binôme </a:t>
            </a:r>
          </a:p>
        </p:txBody>
      </p:sp>
    </p:spTree>
    <p:extLst>
      <p:ext uri="{BB962C8B-B14F-4D97-AF65-F5344CB8AC3E}">
        <p14:creationId xmlns:p14="http://schemas.microsoft.com/office/powerpoint/2010/main" val="35611675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D3C7D40-7837-AD20-B375-61B7C5DEC4BA}"/>
              </a:ext>
            </a:extLst>
          </p:cNvPr>
          <p:cNvSpPr>
            <a:spLocks noGrp="1"/>
          </p:cNvSpPr>
          <p:nvPr>
            <p:ph type="title"/>
          </p:nvPr>
        </p:nvSpPr>
        <p:spPr>
          <a:xfrm>
            <a:off x="0" y="0"/>
            <a:ext cx="12192000" cy="804689"/>
          </a:xfrm>
        </p:spPr>
        <p:txBody>
          <a:bodyPr/>
          <a:lstStyle/>
          <a:p>
            <a:r>
              <a:rPr lang="fr-BE" dirty="0"/>
              <a:t>Travail en binôme </a:t>
            </a:r>
          </a:p>
        </p:txBody>
      </p:sp>
      <p:sp>
        <p:nvSpPr>
          <p:cNvPr id="3" name="Espace réservé du contenu 2">
            <a:extLst>
              <a:ext uri="{FF2B5EF4-FFF2-40B4-BE49-F238E27FC236}">
                <a16:creationId xmlns:a16="http://schemas.microsoft.com/office/drawing/2014/main" id="{4CCB20E0-A84F-136C-3D55-2619EF0DE802}"/>
              </a:ext>
            </a:extLst>
          </p:cNvPr>
          <p:cNvSpPr>
            <a:spLocks noGrp="1"/>
          </p:cNvSpPr>
          <p:nvPr>
            <p:ph idx="1"/>
          </p:nvPr>
        </p:nvSpPr>
        <p:spPr>
          <a:xfrm>
            <a:off x="906904" y="1207477"/>
            <a:ext cx="10851341" cy="5052646"/>
          </a:xfrm>
        </p:spPr>
        <p:txBody>
          <a:bodyPr anchor="t">
            <a:normAutofit/>
          </a:bodyPr>
          <a:lstStyle/>
          <a:p>
            <a:pPr marL="0" indent="0">
              <a:buNone/>
            </a:pPr>
            <a:r>
              <a:rPr lang="fr-BE" sz="2400" b="1" dirty="0">
                <a:latin typeface="Calibri" panose="020F0502020204030204" pitchFamily="34" charset="0"/>
                <a:cs typeface="Calibri" panose="020F0502020204030204" pitchFamily="34" charset="0"/>
              </a:rPr>
              <a:t>Consignes :</a:t>
            </a:r>
            <a:endParaRPr lang="fr-BE" sz="2400" dirty="0">
              <a:latin typeface="Calibri" panose="020F0502020204030204" pitchFamily="34" charset="0"/>
              <a:cs typeface="Calibri" panose="020F0502020204030204" pitchFamily="34" charset="0"/>
            </a:endParaRPr>
          </a:p>
          <a:p>
            <a:pPr>
              <a:buClr>
                <a:srgbClr val="541D2B"/>
              </a:buClr>
            </a:pPr>
            <a:r>
              <a:rPr lang="fr-BE" sz="2400" dirty="0">
                <a:latin typeface="Calibri" panose="020F0502020204030204" pitchFamily="34" charset="0"/>
                <a:cs typeface="Calibri" panose="020F0502020204030204" pitchFamily="34" charset="0"/>
              </a:rPr>
              <a:t>Réfléchir à un </a:t>
            </a:r>
            <a:r>
              <a:rPr lang="fr-BE" sz="2400" i="1" dirty="0">
                <a:latin typeface="Calibri" panose="020F0502020204030204" pitchFamily="34" charset="0"/>
                <a:cs typeface="Calibri" panose="020F0502020204030204" pitchFamily="34" charset="0"/>
              </a:rPr>
              <a:t>indicateur d’impact </a:t>
            </a:r>
            <a:r>
              <a:rPr lang="fr-BE" sz="2400" dirty="0">
                <a:latin typeface="Calibri" panose="020F0502020204030204" pitchFamily="34" charset="0"/>
                <a:cs typeface="Calibri" panose="020F0502020204030204" pitchFamily="34" charset="0"/>
              </a:rPr>
              <a:t>:</a:t>
            </a:r>
          </a:p>
          <a:p>
            <a:pPr lvl="1">
              <a:buClr>
                <a:srgbClr val="541D2B"/>
              </a:buClr>
              <a:buFont typeface="Courier New" panose="02070309020205020404" pitchFamily="49" charset="0"/>
              <a:buChar char="o"/>
            </a:pPr>
            <a:r>
              <a:rPr lang="fr-BE" sz="2400" dirty="0">
                <a:latin typeface="Calibri" panose="020F0502020204030204" pitchFamily="34" charset="0"/>
                <a:cs typeface="Calibri" panose="020F0502020204030204" pitchFamily="34" charset="0"/>
              </a:rPr>
              <a:t> Le décrire et le classer selon les notions présentées lors de l’exposé (qualitatif ou quantitatif, « indicateur SMART »)</a:t>
            </a:r>
          </a:p>
          <a:p>
            <a:pPr lvl="1">
              <a:buClr>
                <a:srgbClr val="541D2B"/>
              </a:buClr>
              <a:buFont typeface="Courier New" panose="02070309020205020404" pitchFamily="49" charset="0"/>
              <a:buChar char="o"/>
            </a:pPr>
            <a:r>
              <a:rPr lang="fr-BE" sz="2400" dirty="0">
                <a:latin typeface="Calibri" panose="020F0502020204030204" pitchFamily="34" charset="0"/>
                <a:cs typeface="Calibri" panose="020F0502020204030204" pitchFamily="34" charset="0"/>
              </a:rPr>
              <a:t> Proposer une méthode de collecte de cet indicateur</a:t>
            </a:r>
          </a:p>
          <a:p>
            <a:pPr lvl="1">
              <a:buClr>
                <a:srgbClr val="541D2B"/>
              </a:buClr>
              <a:buFont typeface="Courier New" panose="02070309020205020404" pitchFamily="49" charset="0"/>
              <a:buChar char="o"/>
            </a:pPr>
            <a:r>
              <a:rPr lang="fr-BE" sz="2400" dirty="0">
                <a:latin typeface="Calibri" panose="020F0502020204030204" pitchFamily="34" charset="0"/>
                <a:cs typeface="Calibri" panose="020F0502020204030204" pitchFamily="34" charset="0"/>
              </a:rPr>
              <a:t> Expliquer les risques et les opportunités qu’il représente</a:t>
            </a:r>
          </a:p>
          <a:p>
            <a:pPr>
              <a:buClr>
                <a:srgbClr val="541D2B"/>
              </a:buClr>
            </a:pPr>
            <a:r>
              <a:rPr lang="fr-BE" sz="2400" dirty="0">
                <a:latin typeface="Calibri" panose="020F0502020204030204" pitchFamily="34" charset="0"/>
                <a:cs typeface="Calibri" panose="020F0502020204030204" pitchFamily="34" charset="0"/>
              </a:rPr>
              <a:t>Identifier ce qui n’est pas encore clair parmi les éléments abordés depuis le début de la matinée</a:t>
            </a:r>
          </a:p>
          <a:p>
            <a:pPr marL="0" indent="0">
              <a:buNone/>
            </a:pPr>
            <a:r>
              <a:rPr lang="fr-BE" sz="2400" b="1" i="1" dirty="0">
                <a:latin typeface="Calibri" panose="020F0502020204030204" pitchFamily="34" charset="0"/>
                <a:cs typeface="Calibri" panose="020F0502020204030204" pitchFamily="34" charset="0"/>
              </a:rPr>
              <a:t>Temps à disposition: 20 minutes </a:t>
            </a:r>
          </a:p>
        </p:txBody>
      </p:sp>
    </p:spTree>
    <p:extLst>
      <p:ext uri="{BB962C8B-B14F-4D97-AF65-F5344CB8AC3E}">
        <p14:creationId xmlns:p14="http://schemas.microsoft.com/office/powerpoint/2010/main" val="16400711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ACCF5A7-8E07-BB4E-2A11-8963F7D2E192}"/>
              </a:ext>
            </a:extLst>
          </p:cNvPr>
          <p:cNvSpPr>
            <a:spLocks noGrp="1"/>
          </p:cNvSpPr>
          <p:nvPr>
            <p:ph type="title"/>
          </p:nvPr>
        </p:nvSpPr>
        <p:spPr>
          <a:xfrm>
            <a:off x="190075" y="0"/>
            <a:ext cx="12117659" cy="738786"/>
          </a:xfrm>
        </p:spPr>
        <p:txBody>
          <a:bodyPr/>
          <a:lstStyle/>
          <a:p>
            <a:r>
              <a:rPr lang="fr-FR" sz="2400" b="1" dirty="0"/>
              <a:t>Indicateur d’impact : synthèse</a:t>
            </a:r>
          </a:p>
        </p:txBody>
      </p:sp>
      <p:sp>
        <p:nvSpPr>
          <p:cNvPr id="4" name="Espace réservé du contenu 3">
            <a:extLst>
              <a:ext uri="{FF2B5EF4-FFF2-40B4-BE49-F238E27FC236}">
                <a16:creationId xmlns:a16="http://schemas.microsoft.com/office/drawing/2014/main" id="{4EF95821-C81D-AB59-3434-B0351707FF79}"/>
              </a:ext>
            </a:extLst>
          </p:cNvPr>
          <p:cNvSpPr txBox="1">
            <a:spLocks noGrp="1"/>
          </p:cNvSpPr>
          <p:nvPr>
            <p:ph idx="1"/>
          </p:nvPr>
        </p:nvSpPr>
        <p:spPr>
          <a:xfrm>
            <a:off x="386718" y="810362"/>
            <a:ext cx="11491636" cy="781752"/>
          </a:xfrm>
          <a:prstGeom prst="rect">
            <a:avLst/>
          </a:prstGeom>
          <a:ln>
            <a:solidFill>
              <a:srgbClr val="541D2B"/>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just">
              <a:buClr>
                <a:srgbClr val="541D2B"/>
              </a:buClr>
            </a:pPr>
            <a:r>
              <a:rPr lang="fr-BE" sz="1400" i="1" dirty="0">
                <a:solidFill>
                  <a:srgbClr val="000000"/>
                </a:solidFill>
                <a:latin typeface="Calibri" panose="020F0502020204030204" pitchFamily="34" charset="0"/>
                <a:cs typeface="Calibri" panose="020F0502020204030204" pitchFamily="34" charset="0"/>
              </a:rPr>
              <a:t>« Des données qualitatives ou quantitatives, livrant une information synthétique »</a:t>
            </a:r>
            <a:r>
              <a:rPr lang="fr-BE" sz="1400" dirty="0">
                <a:solidFill>
                  <a:srgbClr val="541D2B"/>
                </a:solidFill>
                <a:latin typeface="Calibri" panose="020F0502020204030204" pitchFamily="34" charset="0"/>
                <a:cs typeface="Calibri" panose="020F0502020204030204" pitchFamily="34" charset="0"/>
              </a:rPr>
              <a:t> </a:t>
            </a:r>
            <a:r>
              <a:rPr lang="fr-BE" sz="1050" dirty="0">
                <a:solidFill>
                  <a:srgbClr val="541D2B"/>
                </a:solidFill>
                <a:latin typeface="Calibri" panose="020F0502020204030204" pitchFamily="34" charset="0"/>
                <a:cs typeface="Calibri" panose="020F0502020204030204" pitchFamily="34" charset="0"/>
              </a:rPr>
              <a:t>(IBSA, 2014)</a:t>
            </a:r>
            <a:endParaRPr lang="fr-BE" sz="1400" i="1" dirty="0">
              <a:solidFill>
                <a:srgbClr val="000000"/>
              </a:solidFill>
              <a:latin typeface="Calibri" panose="020F0502020204030204" pitchFamily="34" charset="0"/>
              <a:cs typeface="Calibri" panose="020F0502020204030204" pitchFamily="34" charset="0"/>
            </a:endParaRPr>
          </a:p>
          <a:p>
            <a:pPr algn="just">
              <a:lnSpc>
                <a:spcPct val="100000"/>
              </a:lnSpc>
              <a:spcBef>
                <a:spcPts val="0"/>
              </a:spcBef>
              <a:buClr>
                <a:srgbClr val="541D2B"/>
              </a:buClr>
            </a:pPr>
            <a:r>
              <a:rPr lang="fr-BE" sz="1400" dirty="0">
                <a:solidFill>
                  <a:srgbClr val="000000"/>
                </a:solidFill>
                <a:latin typeface="Calibri" panose="020F0502020204030204" pitchFamily="34" charset="0"/>
                <a:cs typeface="Calibri" panose="020F0502020204030204" pitchFamily="34" charset="0"/>
              </a:rPr>
              <a:t>« </a:t>
            </a:r>
            <a:r>
              <a:rPr lang="fr-BE" sz="1400" i="1" dirty="0">
                <a:solidFill>
                  <a:srgbClr val="000000"/>
                </a:solidFill>
                <a:latin typeface="Calibri" panose="020F0502020204030204" pitchFamily="34" charset="0"/>
                <a:cs typeface="Calibri" panose="020F0502020204030204" pitchFamily="34" charset="0"/>
              </a:rPr>
              <a:t>Une variable fournissant des informations quantitatives et qualitatives sur un phénomènes donné. Il inclut normalement une valeur et une unité de mesure </a:t>
            </a:r>
            <a:r>
              <a:rPr lang="fr-BE" sz="1400" dirty="0">
                <a:solidFill>
                  <a:srgbClr val="000000"/>
                </a:solidFill>
                <a:latin typeface="Calibri" panose="020F0502020204030204" pitchFamily="34" charset="0"/>
                <a:cs typeface="Calibri" panose="020F0502020204030204" pitchFamily="34" charset="0"/>
              </a:rPr>
              <a:t>» </a:t>
            </a:r>
            <a:r>
              <a:rPr lang="fr-BE" sz="1050" dirty="0">
                <a:solidFill>
                  <a:srgbClr val="541D2B"/>
                </a:solidFill>
                <a:latin typeface="Calibri" panose="020F0502020204030204" pitchFamily="34" charset="0"/>
                <a:cs typeface="Calibri" panose="020F0502020204030204" pitchFamily="34" charset="0"/>
              </a:rPr>
              <a:t>(Commission UE, 2014) </a:t>
            </a:r>
            <a:r>
              <a:rPr lang="fr-BE" sz="800" dirty="0">
                <a:solidFill>
                  <a:srgbClr val="541D2B"/>
                </a:solidFill>
                <a:latin typeface="Calibri" panose="020F0502020204030204" pitchFamily="34" charset="0"/>
                <a:cs typeface="Calibri" panose="020F0502020204030204" pitchFamily="34" charset="0"/>
              </a:rPr>
              <a:t> </a:t>
            </a:r>
          </a:p>
        </p:txBody>
      </p:sp>
      <p:pic>
        <p:nvPicPr>
          <p:cNvPr id="5" name="Image 4">
            <a:extLst>
              <a:ext uri="{FF2B5EF4-FFF2-40B4-BE49-F238E27FC236}">
                <a16:creationId xmlns:a16="http://schemas.microsoft.com/office/drawing/2014/main" id="{701A66A3-EE1A-EFF8-6FD1-C4CB59D1D968}"/>
              </a:ext>
            </a:extLst>
          </p:cNvPr>
          <p:cNvPicPr>
            <a:picLocks noChangeAspect="1"/>
          </p:cNvPicPr>
          <p:nvPr/>
        </p:nvPicPr>
        <p:blipFill rotWithShape="1">
          <a:blip r:embed="rId2">
            <a:alphaModFix/>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l="-40170" t="79446" r="39808"/>
          <a:stretch/>
        </p:blipFill>
        <p:spPr>
          <a:xfrm>
            <a:off x="-795454" y="4240963"/>
            <a:ext cx="9296001" cy="1373283"/>
          </a:xfrm>
          <a:prstGeom prst="rect">
            <a:avLst/>
          </a:prstGeom>
        </p:spPr>
      </p:pic>
      <p:sp>
        <p:nvSpPr>
          <p:cNvPr id="6" name="ZoneTexte 5">
            <a:extLst>
              <a:ext uri="{FF2B5EF4-FFF2-40B4-BE49-F238E27FC236}">
                <a16:creationId xmlns:a16="http://schemas.microsoft.com/office/drawing/2014/main" id="{E5861891-B00C-8540-2432-CD633675B999}"/>
              </a:ext>
            </a:extLst>
          </p:cNvPr>
          <p:cNvSpPr txBox="1"/>
          <p:nvPr/>
        </p:nvSpPr>
        <p:spPr>
          <a:xfrm>
            <a:off x="386718" y="5655083"/>
            <a:ext cx="11491636" cy="1169551"/>
          </a:xfrm>
          <a:prstGeom prst="rect">
            <a:avLst/>
          </a:prstGeom>
          <a:ln>
            <a:solidFill>
              <a:srgbClr val="541D2B"/>
            </a:solidFill>
          </a:ln>
        </p:spPr>
        <p:style>
          <a:lnRef idx="2">
            <a:schemeClr val="dk1"/>
          </a:lnRef>
          <a:fillRef idx="1">
            <a:schemeClr val="lt1"/>
          </a:fillRef>
          <a:effectRef idx="0">
            <a:schemeClr val="dk1"/>
          </a:effectRef>
          <a:fontRef idx="minor">
            <a:schemeClr val="dk1"/>
          </a:fontRef>
        </p:style>
        <p:txBody>
          <a:bodyPr wrap="square" rtlCol="0">
            <a:spAutoFit/>
          </a:bodyPr>
          <a:lstStyle/>
          <a:p>
            <a:pPr marL="0" indent="0">
              <a:buNone/>
            </a:pPr>
            <a:r>
              <a:rPr lang="fr-BE" sz="1400" b="1" dirty="0">
                <a:solidFill>
                  <a:srgbClr val="541D2B"/>
                </a:solidFill>
                <a:latin typeface="Calibri" panose="020F0502020204030204" pitchFamily="34" charset="0"/>
                <a:cs typeface="Calibri" panose="020F0502020204030204" pitchFamily="34" charset="0"/>
              </a:rPr>
              <a:t>S — Spécifique </a:t>
            </a:r>
            <a:r>
              <a:rPr lang="fr-BE" sz="1400" dirty="0">
                <a:latin typeface="Calibri" panose="020F0502020204030204" pitchFamily="34" charset="0"/>
                <a:cs typeface="Calibri" panose="020F0502020204030204" pitchFamily="34" charset="0"/>
              </a:rPr>
              <a:t>: il décrit précisément ce qu’on mesure (qui / quoi / où).</a:t>
            </a:r>
          </a:p>
          <a:p>
            <a:pPr marL="0" indent="0">
              <a:buNone/>
            </a:pPr>
            <a:r>
              <a:rPr lang="fr-BE" sz="1400" b="1" dirty="0">
                <a:solidFill>
                  <a:srgbClr val="541D2B"/>
                </a:solidFill>
                <a:latin typeface="Calibri" panose="020F0502020204030204" pitchFamily="34" charset="0"/>
                <a:cs typeface="Calibri" panose="020F0502020204030204" pitchFamily="34" charset="0"/>
              </a:rPr>
              <a:t>M — Mesurable </a:t>
            </a:r>
            <a:r>
              <a:rPr lang="fr-BE" sz="1400" dirty="0">
                <a:latin typeface="Calibri" panose="020F0502020204030204" pitchFamily="34" charset="0"/>
                <a:cs typeface="Calibri" panose="020F0502020204030204" pitchFamily="34" charset="0"/>
              </a:rPr>
              <a:t>: il existe une unité et une méthode (formule) pour le mesurer.</a:t>
            </a:r>
          </a:p>
          <a:p>
            <a:pPr marL="0" indent="0">
              <a:buNone/>
            </a:pPr>
            <a:r>
              <a:rPr lang="fr-BE" sz="1400" b="1" dirty="0">
                <a:solidFill>
                  <a:srgbClr val="541D2B"/>
                </a:solidFill>
                <a:latin typeface="Calibri" panose="020F0502020204030204" pitchFamily="34" charset="0"/>
                <a:cs typeface="Calibri" panose="020F0502020204030204" pitchFamily="34" charset="0"/>
              </a:rPr>
              <a:t>A — Atteignable </a:t>
            </a:r>
            <a:r>
              <a:rPr lang="fr-BE" sz="1400" dirty="0">
                <a:latin typeface="Calibri" panose="020F0502020204030204" pitchFamily="34" charset="0"/>
                <a:cs typeface="Calibri" panose="020F0502020204030204" pitchFamily="34" charset="0"/>
              </a:rPr>
              <a:t>:</a:t>
            </a:r>
            <a:r>
              <a:rPr lang="fr-BE" sz="1400" b="1" dirty="0">
                <a:latin typeface="Calibri" panose="020F0502020204030204" pitchFamily="34" charset="0"/>
                <a:cs typeface="Calibri" panose="020F0502020204030204" pitchFamily="34" charset="0"/>
              </a:rPr>
              <a:t>  </a:t>
            </a:r>
            <a:r>
              <a:rPr lang="fr-BE" sz="1400" dirty="0">
                <a:latin typeface="Calibri" panose="020F0502020204030204" pitchFamily="34" charset="0"/>
                <a:cs typeface="Calibri" panose="020F0502020204030204" pitchFamily="34" charset="0"/>
              </a:rPr>
              <a:t>(Faisable) : la cible est réaliste compte tenu des ressources et contraintes.</a:t>
            </a:r>
          </a:p>
          <a:p>
            <a:pPr marL="0" indent="0">
              <a:buNone/>
            </a:pPr>
            <a:r>
              <a:rPr lang="fr-BE" sz="1400" b="1" dirty="0">
                <a:solidFill>
                  <a:srgbClr val="541D2B"/>
                </a:solidFill>
                <a:latin typeface="Calibri" panose="020F0502020204030204" pitchFamily="34" charset="0"/>
                <a:cs typeface="Calibri" panose="020F0502020204030204" pitchFamily="34" charset="0"/>
              </a:rPr>
              <a:t>R — Pertinent </a:t>
            </a:r>
            <a:r>
              <a:rPr lang="fr-BE" sz="1400" dirty="0">
                <a:solidFill>
                  <a:srgbClr val="541D2B"/>
                </a:solidFill>
                <a:latin typeface="Calibri" panose="020F0502020204030204" pitchFamily="34" charset="0"/>
                <a:cs typeface="Calibri" panose="020F0502020204030204" pitchFamily="34" charset="0"/>
              </a:rPr>
              <a:t>: </a:t>
            </a:r>
            <a:r>
              <a:rPr lang="fr-BE" sz="1400" dirty="0">
                <a:latin typeface="Calibri" panose="020F0502020204030204" pitchFamily="34" charset="0"/>
                <a:cs typeface="Calibri" panose="020F0502020204030204" pitchFamily="34" charset="0"/>
              </a:rPr>
              <a:t>(Relevant) : il est lié à l’objectif stratégique et utile pour la décision.</a:t>
            </a:r>
          </a:p>
          <a:p>
            <a:pPr marL="0" indent="0">
              <a:buNone/>
            </a:pPr>
            <a:r>
              <a:rPr lang="fr-BE" sz="1400" b="1" dirty="0" err="1">
                <a:solidFill>
                  <a:srgbClr val="541D2B"/>
                </a:solidFill>
                <a:latin typeface="Calibri" panose="020F0502020204030204" pitchFamily="34" charset="0"/>
                <a:cs typeface="Calibri" panose="020F0502020204030204" pitchFamily="34" charset="0"/>
              </a:rPr>
              <a:t>T</a:t>
            </a:r>
            <a:r>
              <a:rPr lang="fr-BE" sz="1400" b="1" dirty="0">
                <a:solidFill>
                  <a:srgbClr val="541D2B"/>
                </a:solidFill>
                <a:latin typeface="Calibri" panose="020F0502020204030204" pitchFamily="34" charset="0"/>
                <a:cs typeface="Calibri" panose="020F0502020204030204" pitchFamily="34" charset="0"/>
              </a:rPr>
              <a:t> — Temporel</a:t>
            </a:r>
            <a:r>
              <a:rPr lang="fr-BE" sz="1400" dirty="0">
                <a:solidFill>
                  <a:srgbClr val="541D2B"/>
                </a:solidFill>
                <a:latin typeface="Calibri" panose="020F0502020204030204" pitchFamily="34" charset="0"/>
                <a:cs typeface="Calibri" panose="020F0502020204030204" pitchFamily="34" charset="0"/>
              </a:rPr>
              <a:t> : </a:t>
            </a:r>
            <a:r>
              <a:rPr lang="fr-BE" sz="1400" dirty="0">
                <a:latin typeface="Calibri" panose="020F0502020204030204" pitchFamily="34" charset="0"/>
                <a:cs typeface="Calibri" panose="020F0502020204030204" pitchFamily="34" charset="0"/>
              </a:rPr>
              <a:t>(Time-</a:t>
            </a:r>
            <a:r>
              <a:rPr lang="fr-BE" sz="1400" dirty="0" err="1">
                <a:latin typeface="Calibri" panose="020F0502020204030204" pitchFamily="34" charset="0"/>
                <a:cs typeface="Calibri" panose="020F0502020204030204" pitchFamily="34" charset="0"/>
              </a:rPr>
              <a:t>bound</a:t>
            </a:r>
            <a:r>
              <a:rPr lang="fr-BE" sz="1400" dirty="0">
                <a:latin typeface="Calibri" panose="020F0502020204030204" pitchFamily="34" charset="0"/>
                <a:cs typeface="Calibri" panose="020F0502020204030204" pitchFamily="34" charset="0"/>
              </a:rPr>
              <a:t>) : il a une échéance claire (date ou période).</a:t>
            </a:r>
          </a:p>
        </p:txBody>
      </p:sp>
      <p:sp>
        <p:nvSpPr>
          <p:cNvPr id="8" name="ZoneTexte 7">
            <a:extLst>
              <a:ext uri="{FF2B5EF4-FFF2-40B4-BE49-F238E27FC236}">
                <a16:creationId xmlns:a16="http://schemas.microsoft.com/office/drawing/2014/main" id="{74619507-ADA3-84D6-E627-37C24B661A45}"/>
              </a:ext>
            </a:extLst>
          </p:cNvPr>
          <p:cNvSpPr txBox="1"/>
          <p:nvPr/>
        </p:nvSpPr>
        <p:spPr>
          <a:xfrm>
            <a:off x="426296" y="1689500"/>
            <a:ext cx="5446679" cy="2462213"/>
          </a:xfrm>
          <a:prstGeom prst="rect">
            <a:avLst/>
          </a:prstGeom>
          <a:ln>
            <a:solidFill>
              <a:srgbClr val="541D2B"/>
            </a:solidFill>
          </a:ln>
        </p:spPr>
        <p:style>
          <a:lnRef idx="2">
            <a:schemeClr val="dk1"/>
          </a:lnRef>
          <a:fillRef idx="1">
            <a:schemeClr val="lt1"/>
          </a:fillRef>
          <a:effectRef idx="0">
            <a:schemeClr val="dk1"/>
          </a:effectRef>
          <a:fontRef idx="minor">
            <a:schemeClr val="dk1"/>
          </a:fontRef>
        </p:style>
        <p:txBody>
          <a:bodyPr wrap="square" rtlCol="0">
            <a:spAutoFit/>
          </a:bodyPr>
          <a:lstStyle/>
          <a:p>
            <a:pPr marL="0" indent="0">
              <a:buNone/>
            </a:pPr>
            <a:r>
              <a:rPr lang="fr-BE" sz="1400" b="1" dirty="0">
                <a:solidFill>
                  <a:srgbClr val="541D2B"/>
                </a:solidFill>
                <a:latin typeface="Calibri" panose="020F0502020204030204" pitchFamily="34" charset="0"/>
                <a:cs typeface="Calibri" panose="020F0502020204030204" pitchFamily="34" charset="0"/>
              </a:rPr>
              <a:t>Indicateurs quantitatifs</a:t>
            </a:r>
          </a:p>
          <a:p>
            <a:pPr marL="0" indent="0">
              <a:buNone/>
            </a:pPr>
            <a:endParaRPr lang="fr-BE" sz="1400" b="1" dirty="0">
              <a:solidFill>
                <a:srgbClr val="541D2B"/>
              </a:solidFill>
              <a:latin typeface="Calibri" panose="020F0502020204030204" pitchFamily="34" charset="0"/>
              <a:cs typeface="Calibri" panose="020F0502020204030204" pitchFamily="34" charset="0"/>
            </a:endParaRPr>
          </a:p>
          <a:p>
            <a:pPr marL="457200" lvl="1" indent="0">
              <a:buNone/>
            </a:pPr>
            <a:r>
              <a:rPr lang="fr-BE" sz="1400" dirty="0">
                <a:latin typeface="Calibri" panose="020F0502020204030204" pitchFamily="34" charset="0"/>
                <a:cs typeface="Calibri" panose="020F0502020204030204" pitchFamily="34" charset="0"/>
              </a:rPr>
              <a:t>Mesurent des quantités chiffrées et s’expriment </a:t>
            </a:r>
            <a:r>
              <a:rPr lang="fr-BE" sz="1400" b="0" i="0" u="none" strike="noStrike" dirty="0">
                <a:solidFill>
                  <a:srgbClr val="000000"/>
                </a:solidFill>
                <a:effectLst/>
                <a:latin typeface="Calibri" panose="020F0502020204030204" pitchFamily="34" charset="0"/>
                <a:cs typeface="Calibri" panose="020F0502020204030204" pitchFamily="34" charset="0"/>
              </a:rPr>
              <a:t>en chiffres</a:t>
            </a:r>
            <a:endParaRPr lang="fr-BE" sz="1400" dirty="0">
              <a:latin typeface="Calibri" panose="020F0502020204030204" pitchFamily="34" charset="0"/>
              <a:cs typeface="Calibri" panose="020F0502020204030204" pitchFamily="34" charset="0"/>
            </a:endParaRPr>
          </a:p>
          <a:p>
            <a:pPr marL="0" indent="0">
              <a:buNone/>
            </a:pPr>
            <a:endParaRPr lang="fr-BE" sz="1400" dirty="0">
              <a:latin typeface="Calibri" panose="020F0502020204030204" pitchFamily="34" charset="0"/>
              <a:cs typeface="Calibri" panose="020F0502020204030204" pitchFamily="34" charset="0"/>
            </a:endParaRPr>
          </a:p>
          <a:p>
            <a:pPr marL="0" indent="0">
              <a:buNone/>
            </a:pPr>
            <a:r>
              <a:rPr lang="fr-BE" sz="1400" b="1" dirty="0">
                <a:latin typeface="Calibri" panose="020F0502020204030204" pitchFamily="34" charset="0"/>
                <a:cs typeface="Calibri" panose="020F0502020204030204" pitchFamily="34" charset="0"/>
              </a:rPr>
              <a:t>Exemples</a:t>
            </a:r>
          </a:p>
          <a:p>
            <a:pPr marL="742950" lvl="1" indent="-285750">
              <a:buClr>
                <a:srgbClr val="541D2B"/>
              </a:buClr>
              <a:buFont typeface="Courier New" panose="02070309020205020404" pitchFamily="49" charset="0"/>
              <a:buChar char="o"/>
            </a:pPr>
            <a:r>
              <a:rPr lang="fr-BE" sz="1400" dirty="0">
                <a:latin typeface="Calibri" panose="020F0502020204030204" pitchFamily="34" charset="0"/>
                <a:cs typeface="Calibri" panose="020F0502020204030204" pitchFamily="34" charset="0"/>
              </a:rPr>
              <a:t>Nombre de participants à une activité</a:t>
            </a:r>
          </a:p>
          <a:p>
            <a:pPr marL="742950" lvl="1" indent="-285750">
              <a:buClr>
                <a:srgbClr val="541D2B"/>
              </a:buClr>
              <a:buFont typeface="Courier New" panose="02070309020205020404" pitchFamily="49" charset="0"/>
              <a:buChar char="o"/>
            </a:pPr>
            <a:r>
              <a:rPr lang="fr-BE" sz="1400" dirty="0">
                <a:latin typeface="Calibri" panose="020F0502020204030204" pitchFamily="34" charset="0"/>
                <a:cs typeface="Calibri" panose="020F0502020204030204" pitchFamily="34" charset="0"/>
              </a:rPr>
              <a:t>Taux de participation (%)</a:t>
            </a:r>
          </a:p>
          <a:p>
            <a:pPr marL="742950" lvl="1" indent="-285750">
              <a:buClr>
                <a:srgbClr val="541D2B"/>
              </a:buClr>
              <a:buFont typeface="Courier New" panose="02070309020205020404" pitchFamily="49" charset="0"/>
              <a:buChar char="o"/>
            </a:pPr>
            <a:r>
              <a:rPr lang="fr-BE" sz="1400" dirty="0">
                <a:latin typeface="Calibri" panose="020F0502020204030204" pitchFamily="34" charset="0"/>
                <a:cs typeface="Calibri" panose="020F0502020204030204" pitchFamily="34" charset="0"/>
              </a:rPr>
              <a:t>Nombre d’ateliers organisés</a:t>
            </a:r>
          </a:p>
          <a:p>
            <a:pPr marL="742950" lvl="1" indent="-285750">
              <a:buClr>
                <a:srgbClr val="541D2B"/>
              </a:buClr>
              <a:buFont typeface="Courier New" panose="02070309020205020404" pitchFamily="49" charset="0"/>
              <a:buChar char="o"/>
            </a:pPr>
            <a:r>
              <a:rPr lang="fr-BE" sz="1400" dirty="0">
                <a:latin typeface="Calibri" panose="020F0502020204030204" pitchFamily="34" charset="0"/>
                <a:cs typeface="Calibri" panose="020F0502020204030204" pitchFamily="34" charset="0"/>
              </a:rPr>
              <a:t>Pourcentage de bénéficiaires satisfaits</a:t>
            </a:r>
          </a:p>
          <a:p>
            <a:pPr marL="742950" lvl="1" indent="-285750">
              <a:buClr>
                <a:srgbClr val="541D2B"/>
              </a:buClr>
              <a:buFont typeface="Courier New" panose="02070309020205020404" pitchFamily="49" charset="0"/>
              <a:buChar char="o"/>
            </a:pPr>
            <a:r>
              <a:rPr lang="fr-BE" sz="1400" dirty="0">
                <a:latin typeface="Calibri" panose="020F0502020204030204" pitchFamily="34" charset="0"/>
                <a:cs typeface="Calibri" panose="020F0502020204030204" pitchFamily="34" charset="0"/>
              </a:rPr>
              <a:t>Taux d’emploi après un accompagnement</a:t>
            </a:r>
          </a:p>
          <a:p>
            <a:pPr marL="742950" lvl="1" indent="-285750">
              <a:buClr>
                <a:srgbClr val="541D2B"/>
              </a:buClr>
              <a:buFont typeface="Courier New" panose="02070309020205020404" pitchFamily="49" charset="0"/>
              <a:buChar char="o"/>
            </a:pPr>
            <a:endParaRPr lang="fr-BE" sz="1400" dirty="0">
              <a:latin typeface="Calibri" panose="020F0502020204030204" pitchFamily="34" charset="0"/>
              <a:cs typeface="Calibri" panose="020F0502020204030204" pitchFamily="34" charset="0"/>
            </a:endParaRPr>
          </a:p>
        </p:txBody>
      </p:sp>
      <p:sp>
        <p:nvSpPr>
          <p:cNvPr id="9" name="ZoneTexte 8">
            <a:extLst>
              <a:ext uri="{FF2B5EF4-FFF2-40B4-BE49-F238E27FC236}">
                <a16:creationId xmlns:a16="http://schemas.microsoft.com/office/drawing/2014/main" id="{5D2893BE-91AD-B5C9-0915-1F12E996379E}"/>
              </a:ext>
            </a:extLst>
          </p:cNvPr>
          <p:cNvSpPr txBox="1"/>
          <p:nvPr/>
        </p:nvSpPr>
        <p:spPr>
          <a:xfrm>
            <a:off x="6192644" y="1689500"/>
            <a:ext cx="5685710" cy="2462213"/>
          </a:xfrm>
          <a:prstGeom prst="rect">
            <a:avLst/>
          </a:prstGeom>
          <a:ln>
            <a:solidFill>
              <a:srgbClr val="541D2B"/>
            </a:solidFill>
          </a:ln>
        </p:spPr>
        <p:style>
          <a:lnRef idx="2">
            <a:schemeClr val="dk1"/>
          </a:lnRef>
          <a:fillRef idx="1">
            <a:schemeClr val="lt1"/>
          </a:fillRef>
          <a:effectRef idx="0">
            <a:schemeClr val="dk1"/>
          </a:effectRef>
          <a:fontRef idx="minor">
            <a:schemeClr val="dk1"/>
          </a:fontRef>
        </p:style>
        <p:txBody>
          <a:bodyPr wrap="square" rtlCol="0">
            <a:spAutoFit/>
          </a:bodyPr>
          <a:lstStyle/>
          <a:p>
            <a:pPr marL="0"/>
            <a:r>
              <a:rPr lang="fr-BE" sz="1400" b="1" dirty="0">
                <a:solidFill>
                  <a:srgbClr val="541D2B"/>
                </a:solidFill>
                <a:latin typeface="Calibri" panose="020F0502020204030204" pitchFamily="34" charset="0"/>
                <a:cs typeface="Calibri" panose="020F0502020204030204" pitchFamily="34" charset="0"/>
              </a:rPr>
              <a:t>Indicateurs qualitatifs</a:t>
            </a:r>
          </a:p>
          <a:p>
            <a:pPr marL="0"/>
            <a:r>
              <a:rPr lang="fr-BE" sz="1400" b="1" dirty="0">
                <a:solidFill>
                  <a:srgbClr val="541D2B"/>
                </a:solidFill>
                <a:latin typeface="Calibri" panose="020F0502020204030204" pitchFamily="34" charset="0"/>
                <a:cs typeface="Calibri" panose="020F0502020204030204" pitchFamily="34" charset="0"/>
              </a:rPr>
              <a:t> </a:t>
            </a:r>
          </a:p>
          <a:p>
            <a:pPr marL="457200" lvl="1"/>
            <a:r>
              <a:rPr lang="fr-BE" sz="1400" dirty="0">
                <a:latin typeface="Calibri" panose="020F0502020204030204" pitchFamily="34" charset="0"/>
                <a:cs typeface="Calibri" panose="020F0502020204030204" pitchFamily="34" charset="0"/>
              </a:rPr>
              <a:t> Basés sur des discours, opinions, observations</a:t>
            </a:r>
          </a:p>
          <a:p>
            <a:pPr marL="0"/>
            <a:endParaRPr lang="fr-BE" sz="1400" dirty="0">
              <a:latin typeface="Calibri" panose="020F0502020204030204" pitchFamily="34" charset="0"/>
              <a:cs typeface="Calibri" panose="020F0502020204030204" pitchFamily="34" charset="0"/>
            </a:endParaRPr>
          </a:p>
          <a:p>
            <a:pPr marL="0"/>
            <a:r>
              <a:rPr lang="fr-BE" sz="1400" b="1" dirty="0">
                <a:latin typeface="Calibri" panose="020F0502020204030204" pitchFamily="34" charset="0"/>
                <a:cs typeface="Calibri" panose="020F0502020204030204" pitchFamily="34" charset="0"/>
              </a:rPr>
              <a:t>Exemples</a:t>
            </a:r>
          </a:p>
          <a:p>
            <a:pPr marL="742950" lvl="1" indent="-285750">
              <a:buClr>
                <a:srgbClr val="541D2B"/>
              </a:buClr>
              <a:buFont typeface="Courier New" panose="02070309020205020404" pitchFamily="49" charset="0"/>
              <a:buChar char="o"/>
            </a:pPr>
            <a:r>
              <a:rPr lang="fr-BE" sz="1400" dirty="0">
                <a:latin typeface="Calibri" panose="020F0502020204030204" pitchFamily="34" charset="0"/>
                <a:cs typeface="Calibri" panose="020F0502020204030204" pitchFamily="34" charset="0"/>
              </a:rPr>
              <a:t>Degré de satisfaction des participants</a:t>
            </a:r>
          </a:p>
          <a:p>
            <a:pPr marL="742950" lvl="1" indent="-285750">
              <a:buClr>
                <a:srgbClr val="541D2B"/>
              </a:buClr>
              <a:buFont typeface="Courier New" panose="02070309020205020404" pitchFamily="49" charset="0"/>
              <a:buChar char="o"/>
            </a:pPr>
            <a:r>
              <a:rPr lang="fr-BE" sz="1400" dirty="0">
                <a:latin typeface="Calibri" panose="020F0502020204030204" pitchFamily="34" charset="0"/>
                <a:cs typeface="Calibri" panose="020F0502020204030204" pitchFamily="34" charset="0"/>
              </a:rPr>
              <a:t>Perception du climat de confiance</a:t>
            </a:r>
          </a:p>
          <a:p>
            <a:pPr marL="742950" lvl="1" indent="-285750">
              <a:buClr>
                <a:srgbClr val="541D2B"/>
              </a:buClr>
              <a:buFont typeface="Courier New" panose="02070309020205020404" pitchFamily="49" charset="0"/>
              <a:buChar char="o"/>
            </a:pPr>
            <a:r>
              <a:rPr lang="fr-BE" sz="1400" dirty="0">
                <a:latin typeface="Calibri" panose="020F0502020204030204" pitchFamily="34" charset="0"/>
                <a:cs typeface="Calibri" panose="020F0502020204030204" pitchFamily="34" charset="0"/>
              </a:rPr>
              <a:t>Sentiment d’inclusion ou d’appartenance</a:t>
            </a:r>
          </a:p>
          <a:p>
            <a:pPr marL="742950" lvl="1" indent="-285750">
              <a:buClr>
                <a:srgbClr val="541D2B"/>
              </a:buClr>
              <a:buFont typeface="Courier New" panose="02070309020205020404" pitchFamily="49" charset="0"/>
              <a:buChar char="o"/>
            </a:pPr>
            <a:r>
              <a:rPr lang="fr-BE" sz="1400" dirty="0">
                <a:latin typeface="Calibri" panose="020F0502020204030204" pitchFamily="34" charset="0"/>
                <a:cs typeface="Calibri" panose="020F0502020204030204" pitchFamily="34" charset="0"/>
              </a:rPr>
              <a:t>Qualité des interactions entre participants</a:t>
            </a:r>
          </a:p>
          <a:p>
            <a:pPr marL="742950" lvl="1" indent="-285750">
              <a:buClr>
                <a:srgbClr val="541D2B"/>
              </a:buClr>
              <a:buFont typeface="Courier New" panose="02070309020205020404" pitchFamily="49" charset="0"/>
              <a:buChar char="o"/>
            </a:pPr>
            <a:r>
              <a:rPr lang="fr-BE" sz="1400" dirty="0">
                <a:latin typeface="Calibri" panose="020F0502020204030204" pitchFamily="34" charset="0"/>
                <a:cs typeface="Calibri" panose="020F0502020204030204" pitchFamily="34" charset="0"/>
              </a:rPr>
              <a:t>Appréciation des bénéficiaires sur l’utilité des actions</a:t>
            </a:r>
          </a:p>
          <a:p>
            <a:pPr marL="742950" lvl="1" indent="-285750">
              <a:buClr>
                <a:srgbClr val="541D2B"/>
              </a:buClr>
              <a:buFont typeface="Courier New" panose="02070309020205020404" pitchFamily="49" charset="0"/>
              <a:buChar char="o"/>
            </a:pPr>
            <a:endParaRPr lang="fr-BE" sz="1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227497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D3C7D40-7837-AD20-B375-61B7C5DEC4BA}"/>
              </a:ext>
            </a:extLst>
          </p:cNvPr>
          <p:cNvSpPr>
            <a:spLocks noGrp="1"/>
          </p:cNvSpPr>
          <p:nvPr>
            <p:ph type="title"/>
          </p:nvPr>
        </p:nvSpPr>
        <p:spPr>
          <a:xfrm>
            <a:off x="0" y="0"/>
            <a:ext cx="12192000" cy="661639"/>
          </a:xfrm>
        </p:spPr>
        <p:txBody>
          <a:bodyPr/>
          <a:lstStyle/>
          <a:p>
            <a:r>
              <a:rPr lang="fr-BE" dirty="0"/>
              <a:t>Mise en commun </a:t>
            </a:r>
          </a:p>
        </p:txBody>
      </p:sp>
      <p:sp>
        <p:nvSpPr>
          <p:cNvPr id="3" name="Espace réservé du contenu 2">
            <a:extLst>
              <a:ext uri="{FF2B5EF4-FFF2-40B4-BE49-F238E27FC236}">
                <a16:creationId xmlns:a16="http://schemas.microsoft.com/office/drawing/2014/main" id="{4CCB20E0-A84F-136C-3D55-2619EF0DE802}"/>
              </a:ext>
            </a:extLst>
          </p:cNvPr>
          <p:cNvSpPr>
            <a:spLocks noGrp="1"/>
          </p:cNvSpPr>
          <p:nvPr>
            <p:ph idx="1"/>
          </p:nvPr>
        </p:nvSpPr>
        <p:spPr>
          <a:xfrm>
            <a:off x="547361" y="1266092"/>
            <a:ext cx="11210885" cy="5591907"/>
          </a:xfrm>
        </p:spPr>
        <p:txBody>
          <a:bodyPr anchor="t">
            <a:normAutofit lnSpcReduction="10000"/>
          </a:bodyPr>
          <a:lstStyle/>
          <a:p>
            <a:pPr>
              <a:buClr>
                <a:srgbClr val="541D2B"/>
              </a:buClr>
            </a:pPr>
            <a:r>
              <a:rPr lang="fr-BE" sz="2400" dirty="0">
                <a:latin typeface="Calibri" panose="020F0502020204030204" pitchFamily="34" charset="0"/>
                <a:cs typeface="Calibri" panose="020F0502020204030204" pitchFamily="34" charset="0"/>
              </a:rPr>
              <a:t>Exposer l’indicateur d’impact choisi :</a:t>
            </a:r>
            <a:endParaRPr lang="fr-BE" sz="24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lvl="1">
              <a:buClr>
                <a:srgbClr val="541D2B"/>
              </a:buClr>
              <a:buFont typeface="Courier New" panose="02070309020205020404" pitchFamily="49" charset="0"/>
              <a:buChar char="o"/>
              <a:tabLst>
                <a:tab pos="914400" algn="l"/>
              </a:tabLst>
            </a:pPr>
            <a:r>
              <a:rPr lang="fr-BE" sz="2400" dirty="0">
                <a:latin typeface="Calibri" panose="020F0502020204030204" pitchFamily="34" charset="0"/>
                <a:cs typeface="Calibri" panose="020F0502020204030204" pitchFamily="34" charset="0"/>
              </a:rPr>
              <a:t>Présenter l’indicateur proposé </a:t>
            </a:r>
          </a:p>
          <a:p>
            <a:pPr lvl="1">
              <a:buClr>
                <a:srgbClr val="541D2B"/>
              </a:buClr>
              <a:buFont typeface="Courier New" panose="02070309020205020404" pitchFamily="49" charset="0"/>
              <a:buChar char="o"/>
              <a:tabLst>
                <a:tab pos="914400" algn="l"/>
              </a:tabLst>
            </a:pPr>
            <a:r>
              <a:rPr lang="fr-BE" sz="2400" dirty="0">
                <a:latin typeface="Calibri" panose="020F0502020204030204" pitchFamily="34" charset="0"/>
                <a:cs typeface="Calibri" panose="020F0502020204030204" pitchFamily="34" charset="0"/>
              </a:rPr>
              <a:t>Est-ce que, en faisant l’exercice, d’autres questions sont apparues ? </a:t>
            </a:r>
          </a:p>
          <a:p>
            <a:pPr marL="457200" lvl="1" indent="0">
              <a:buClr>
                <a:srgbClr val="541D2B"/>
              </a:buClr>
              <a:buSzPts val="1000"/>
              <a:buNone/>
              <a:tabLst>
                <a:tab pos="914400" algn="l"/>
              </a:tabLst>
            </a:pPr>
            <a:endParaRPr lang="fr-BE" sz="2400" kern="0" dirty="0">
              <a:solidFill>
                <a:srgbClr val="000000"/>
              </a:solidFill>
              <a:latin typeface="Calibri" panose="020F0502020204030204" pitchFamily="34" charset="0"/>
              <a:cs typeface="Calibri" panose="020F0502020204030204" pitchFamily="34" charset="0"/>
            </a:endParaRPr>
          </a:p>
          <a:p>
            <a:pPr marL="228600" lvl="1">
              <a:spcBef>
                <a:spcPts val="1000"/>
              </a:spcBef>
              <a:buClr>
                <a:srgbClr val="541D2B"/>
              </a:buClr>
              <a:tabLst>
                <a:tab pos="914400" algn="l"/>
              </a:tabLst>
            </a:pPr>
            <a:r>
              <a:rPr lang="fr-BE" sz="2400" dirty="0">
                <a:latin typeface="Calibri" panose="020F0502020204030204" pitchFamily="34" charset="0"/>
                <a:cs typeface="Calibri" panose="020F0502020204030204" pitchFamily="34" charset="0"/>
              </a:rPr>
              <a:t>Ce qui reste à éclaircir </a:t>
            </a:r>
          </a:p>
          <a:p>
            <a:pPr lvl="1">
              <a:buClr>
                <a:srgbClr val="541D2B"/>
              </a:buClr>
              <a:buFont typeface="Courier New" panose="02070309020205020404" pitchFamily="49" charset="0"/>
              <a:buChar char="o"/>
              <a:tabLst>
                <a:tab pos="914400" algn="l"/>
              </a:tabLst>
            </a:pPr>
            <a:r>
              <a:rPr lang="fr-BE" sz="2400" dirty="0">
                <a:latin typeface="Calibri" panose="020F0502020204030204" pitchFamily="34" charset="0"/>
                <a:cs typeface="Calibri" panose="020F0502020204030204" pitchFamily="34" charset="0"/>
              </a:rPr>
              <a:t>Présenter, le cas échéant,  ce qui n’est pas encore clair parmi les éléments abordés depuis le début de la matinée</a:t>
            </a:r>
          </a:p>
          <a:p>
            <a:pPr marL="457200" lvl="1" indent="0">
              <a:buClr>
                <a:srgbClr val="541D2B"/>
              </a:buClr>
              <a:buSzPts val="1000"/>
              <a:buNone/>
              <a:tabLst>
                <a:tab pos="914400" algn="l"/>
              </a:tabLst>
            </a:pPr>
            <a:endParaRPr lang="fr-BE" sz="32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indent="0">
              <a:buNone/>
            </a:pPr>
            <a:r>
              <a:rPr lang="fr-BE" sz="2400" b="1" dirty="0">
                <a:solidFill>
                  <a:srgbClr val="541D2B"/>
                </a:solidFill>
                <a:latin typeface="Calibri" panose="020F0502020204030204" pitchFamily="34" charset="0"/>
                <a:cs typeface="Calibri" panose="020F0502020204030204" pitchFamily="34" charset="0"/>
              </a:rPr>
              <a:t>Temps à disposition:</a:t>
            </a:r>
          </a:p>
          <a:p>
            <a:pPr lvl="1">
              <a:buClr>
                <a:srgbClr val="541D2B"/>
              </a:buClr>
              <a:buFont typeface="Courier New" panose="02070309020205020404" pitchFamily="49" charset="0"/>
              <a:buChar char="o"/>
              <a:tabLst>
                <a:tab pos="914400" algn="l"/>
              </a:tabLst>
            </a:pPr>
            <a:r>
              <a:rPr lang="fr-BE" sz="2400" dirty="0">
                <a:latin typeface="Calibri" panose="020F0502020204030204" pitchFamily="34" charset="0"/>
                <a:cs typeface="Calibri" panose="020F0502020204030204" pitchFamily="34" charset="0"/>
              </a:rPr>
              <a:t> 3 minutes pour chaque binôme</a:t>
            </a:r>
          </a:p>
          <a:p>
            <a:pPr lvl="1">
              <a:buClr>
                <a:srgbClr val="541D2B"/>
              </a:buClr>
              <a:buFont typeface="Courier New" panose="02070309020205020404" pitchFamily="49" charset="0"/>
              <a:buChar char="o"/>
              <a:tabLst>
                <a:tab pos="914400" algn="l"/>
              </a:tabLst>
            </a:pPr>
            <a:r>
              <a:rPr lang="fr-BE" sz="2400" dirty="0">
                <a:latin typeface="Calibri" panose="020F0502020204030204" pitchFamily="34" charset="0"/>
                <a:cs typeface="Calibri" panose="020F0502020204030204" pitchFamily="34" charset="0"/>
              </a:rPr>
              <a:t> En total: une heure!</a:t>
            </a:r>
          </a:p>
          <a:p>
            <a:pPr marL="0" indent="0">
              <a:buNone/>
            </a:pPr>
            <a:endParaRPr lang="fr-BE" sz="1800" b="1" dirty="0">
              <a:latin typeface="Calibri" panose="020F0502020204030204" pitchFamily="34" charset="0"/>
              <a:cs typeface="Calibri" panose="020F0502020204030204" pitchFamily="34" charset="0"/>
            </a:endParaRPr>
          </a:p>
          <a:p>
            <a:pPr marL="0" indent="0">
              <a:buNone/>
            </a:pPr>
            <a:endParaRPr lang="fr-BE" dirty="0"/>
          </a:p>
        </p:txBody>
      </p:sp>
    </p:spTree>
    <p:extLst>
      <p:ext uri="{BB962C8B-B14F-4D97-AF65-F5344CB8AC3E}">
        <p14:creationId xmlns:p14="http://schemas.microsoft.com/office/powerpoint/2010/main" val="10672540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B70FC3B-5186-6357-5A55-84C1D7348FE2}"/>
              </a:ext>
            </a:extLst>
          </p:cNvPr>
          <p:cNvSpPr>
            <a:spLocks noGrp="1"/>
          </p:cNvSpPr>
          <p:nvPr>
            <p:ph type="title"/>
          </p:nvPr>
        </p:nvSpPr>
        <p:spPr>
          <a:xfrm>
            <a:off x="-1" y="13917"/>
            <a:ext cx="10880203" cy="975891"/>
          </a:xfrm>
        </p:spPr>
        <p:txBody>
          <a:bodyPr/>
          <a:lstStyle/>
          <a:p>
            <a:pPr marL="401638"/>
            <a:r>
              <a:rPr lang="fr-BE" dirty="0"/>
              <a:t>Déroulé</a:t>
            </a:r>
          </a:p>
        </p:txBody>
      </p:sp>
      <p:sp>
        <p:nvSpPr>
          <p:cNvPr id="3" name="Espace réservé du contenu 2">
            <a:extLst>
              <a:ext uri="{FF2B5EF4-FFF2-40B4-BE49-F238E27FC236}">
                <a16:creationId xmlns:a16="http://schemas.microsoft.com/office/drawing/2014/main" id="{A417E833-D7D0-574D-4D0E-22249A11AD6D}"/>
              </a:ext>
            </a:extLst>
          </p:cNvPr>
          <p:cNvSpPr>
            <a:spLocks noGrp="1"/>
          </p:cNvSpPr>
          <p:nvPr>
            <p:ph idx="1"/>
          </p:nvPr>
        </p:nvSpPr>
        <p:spPr>
          <a:xfrm>
            <a:off x="189186" y="989808"/>
            <a:ext cx="5643203" cy="4422452"/>
          </a:xfrm>
        </p:spPr>
        <p:txBody>
          <a:bodyPr anchor="t">
            <a:normAutofit/>
          </a:bodyPr>
          <a:lstStyle/>
          <a:p>
            <a:pPr algn="ctr">
              <a:lnSpc>
                <a:spcPct val="150000"/>
              </a:lnSpc>
              <a:buClr>
                <a:srgbClr val="541D2B"/>
              </a:buClr>
            </a:pPr>
            <a:r>
              <a:rPr lang="fr-BE" sz="2000" b="1" kern="0" dirty="0">
                <a:solidFill>
                  <a:srgbClr val="000000"/>
                </a:solidFill>
                <a:latin typeface="Calibri" panose="020F0502020204030204" pitchFamily="34" charset="0"/>
                <a:ea typeface="Times New Roman" panose="02020603050405020304" pitchFamily="18" charset="0"/>
                <a:cs typeface="Calibri" panose="020F0502020204030204" pitchFamily="34" charset="0"/>
              </a:rPr>
              <a:t>Matinée</a:t>
            </a:r>
          </a:p>
          <a:p>
            <a:pPr algn="ctr">
              <a:lnSpc>
                <a:spcPct val="150000"/>
              </a:lnSpc>
              <a:buClr>
                <a:srgbClr val="541D2B"/>
              </a:buClr>
            </a:pPr>
            <a:endParaRPr lang="fr-BE" b="1" kern="0"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algn="ctr">
              <a:lnSpc>
                <a:spcPct val="150000"/>
              </a:lnSpc>
              <a:buClr>
                <a:srgbClr val="541D2B"/>
              </a:buClr>
            </a:pPr>
            <a:r>
              <a:rPr lang="fr-BE" b="1"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09h30 – 09h45 :</a:t>
            </a:r>
            <a:r>
              <a:rPr lang="fr-BE" b="1" kern="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fr-BE"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Présentation de Cocof</a:t>
            </a:r>
            <a:endParaRPr lang="fr-BE" kern="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50000"/>
              </a:lnSpc>
              <a:buClr>
                <a:srgbClr val="541D2B"/>
              </a:buClr>
            </a:pPr>
            <a:r>
              <a:rPr lang="fr-BE" b="1"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09h45 – 10h05 :</a:t>
            </a:r>
            <a:r>
              <a:rPr lang="fr-BE" b="1" kern="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fr-BE"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Présentation du </a:t>
            </a:r>
            <a:r>
              <a:rPr lang="fr-BE" kern="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CRAcs</a:t>
            </a:r>
            <a:endParaRPr lang="fr-BE"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algn="ctr">
              <a:lnSpc>
                <a:spcPct val="150000"/>
              </a:lnSpc>
              <a:buClr>
                <a:srgbClr val="541D2B"/>
              </a:buClr>
            </a:pPr>
            <a:r>
              <a:rPr lang="fr-BE" b="1"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10h05 – 10h15 :</a:t>
            </a:r>
            <a:r>
              <a:rPr lang="fr-BE" b="1" kern="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fr-BE"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Questions / réponses</a:t>
            </a:r>
            <a:endParaRPr lang="fr-BE" kern="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50000"/>
              </a:lnSpc>
              <a:buClr>
                <a:srgbClr val="541D2B"/>
              </a:buClr>
            </a:pPr>
            <a:r>
              <a:rPr lang="fr-BE" b="1"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10h15 – 10h35 </a:t>
            </a:r>
            <a:r>
              <a:rPr lang="fr-BE" b="1" kern="0" dirty="0">
                <a:solidFill>
                  <a:srgbClr val="000000"/>
                </a:solidFill>
                <a:latin typeface="Calibri" panose="020F0502020204030204" pitchFamily="34" charset="0"/>
                <a:cs typeface="Calibri" panose="020F0502020204030204" pitchFamily="34" charset="0"/>
              </a:rPr>
              <a:t>: </a:t>
            </a:r>
            <a:r>
              <a:rPr lang="fr-BE" kern="0" dirty="0">
                <a:solidFill>
                  <a:srgbClr val="000000"/>
                </a:solidFill>
                <a:latin typeface="Calibri" panose="020F0502020204030204" pitchFamily="34" charset="0"/>
                <a:cs typeface="Calibri" panose="020F0502020204030204" pitchFamily="34" charset="0"/>
              </a:rPr>
              <a:t>Travail en binôme</a:t>
            </a:r>
          </a:p>
          <a:p>
            <a:pPr algn="ctr">
              <a:lnSpc>
                <a:spcPct val="150000"/>
              </a:lnSpc>
              <a:buClr>
                <a:srgbClr val="541D2B"/>
              </a:buClr>
            </a:pPr>
            <a:r>
              <a:rPr lang="fr-BE" b="1" i="1"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10h35 – 10h50 : </a:t>
            </a:r>
            <a:r>
              <a:rPr lang="fr-BE" i="1"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Pause</a:t>
            </a:r>
            <a:endParaRPr lang="fr-BE" i="1" kern="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50000"/>
              </a:lnSpc>
              <a:buClr>
                <a:srgbClr val="541D2B"/>
              </a:buClr>
            </a:pPr>
            <a:r>
              <a:rPr lang="fr-BE" b="1"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10h50 – 12h00 : </a:t>
            </a:r>
            <a:r>
              <a:rPr lang="fr-BE"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Mise en commun</a:t>
            </a:r>
            <a:endParaRPr lang="fr-BE"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fr-BE" dirty="0"/>
          </a:p>
        </p:txBody>
      </p:sp>
      <p:sp>
        <p:nvSpPr>
          <p:cNvPr id="5" name="ZoneTexte 4">
            <a:extLst>
              <a:ext uri="{FF2B5EF4-FFF2-40B4-BE49-F238E27FC236}">
                <a16:creationId xmlns:a16="http://schemas.microsoft.com/office/drawing/2014/main" id="{21B44A8F-8D50-F8CA-7F5D-41C08FAFCE68}"/>
              </a:ext>
            </a:extLst>
          </p:cNvPr>
          <p:cNvSpPr txBox="1"/>
          <p:nvPr/>
        </p:nvSpPr>
        <p:spPr>
          <a:xfrm>
            <a:off x="5832389" y="1002165"/>
            <a:ext cx="5708816" cy="4752455"/>
          </a:xfrm>
          <a:prstGeom prst="rect">
            <a:avLst/>
          </a:prstGeom>
          <a:noFill/>
        </p:spPr>
        <p:txBody>
          <a:bodyPr wrap="square">
            <a:spAutoFit/>
          </a:bodyPr>
          <a:lstStyle/>
          <a:p>
            <a:pPr marL="228600" indent="-228600" algn="ctr" defTabSz="914400">
              <a:lnSpc>
                <a:spcPct val="150000"/>
              </a:lnSpc>
              <a:spcBef>
                <a:spcPts val="1000"/>
              </a:spcBef>
              <a:buClr>
                <a:srgbClr val="541D2B"/>
              </a:buClr>
              <a:buSzPct val="110000"/>
              <a:buFont typeface="Wingdings" panose="05000000000000000000" pitchFamily="2" charset="2"/>
              <a:buChar char="§"/>
            </a:pPr>
            <a:r>
              <a:rPr lang="fr-BE" sz="2000" b="1" kern="0" dirty="0">
                <a:solidFill>
                  <a:srgbClr val="000000"/>
                </a:solidFill>
                <a:latin typeface="Calibri" panose="020F0502020204030204" pitchFamily="34" charset="0"/>
                <a:cs typeface="Calibri" panose="020F0502020204030204" pitchFamily="34" charset="0"/>
              </a:rPr>
              <a:t>Après-midi </a:t>
            </a:r>
          </a:p>
          <a:p>
            <a:pPr marL="228600" indent="-228600" algn="ctr" defTabSz="914400">
              <a:lnSpc>
                <a:spcPct val="150000"/>
              </a:lnSpc>
              <a:spcBef>
                <a:spcPts val="1000"/>
              </a:spcBef>
              <a:buClr>
                <a:srgbClr val="541D2B"/>
              </a:buClr>
              <a:buSzPct val="110000"/>
              <a:buFont typeface="Wingdings" panose="05000000000000000000" pitchFamily="2" charset="2"/>
              <a:buChar char="§"/>
            </a:pPr>
            <a:endParaRPr lang="fr-BE" b="1" kern="0" dirty="0">
              <a:solidFill>
                <a:srgbClr val="000000"/>
              </a:solidFill>
              <a:latin typeface="Calibri" panose="020F0502020204030204" pitchFamily="34" charset="0"/>
              <a:cs typeface="Calibri" panose="020F0502020204030204" pitchFamily="34" charset="0"/>
            </a:endParaRPr>
          </a:p>
          <a:p>
            <a:pPr marL="228600" indent="-228600" algn="ctr" defTabSz="914400">
              <a:lnSpc>
                <a:spcPct val="150000"/>
              </a:lnSpc>
              <a:spcBef>
                <a:spcPts val="1000"/>
              </a:spcBef>
              <a:buClr>
                <a:srgbClr val="541D2B"/>
              </a:buClr>
              <a:buSzPct val="110000"/>
              <a:buFont typeface="Wingdings" panose="05000000000000000000" pitchFamily="2" charset="2"/>
              <a:buChar char="§"/>
            </a:pPr>
            <a:r>
              <a:rPr lang="fr-BE" b="1" kern="0" dirty="0">
                <a:solidFill>
                  <a:srgbClr val="000000"/>
                </a:solidFill>
                <a:latin typeface="Calibri" panose="020F0502020204030204" pitchFamily="34" charset="0"/>
                <a:cs typeface="Calibri" panose="020F0502020204030204" pitchFamily="34" charset="0"/>
              </a:rPr>
              <a:t>13h30 – 13h45 : </a:t>
            </a:r>
            <a:r>
              <a:rPr lang="fr-BE" kern="0" dirty="0">
                <a:solidFill>
                  <a:srgbClr val="000000"/>
                </a:solidFill>
                <a:latin typeface="Calibri" panose="020F0502020204030204" pitchFamily="34" charset="0"/>
                <a:cs typeface="Calibri" panose="020F0502020204030204" pitchFamily="34" charset="0"/>
              </a:rPr>
              <a:t>Présentation de Cocof</a:t>
            </a:r>
          </a:p>
          <a:p>
            <a:pPr marL="228600" indent="-228600" algn="ctr" defTabSz="914400">
              <a:lnSpc>
                <a:spcPct val="150000"/>
              </a:lnSpc>
              <a:spcBef>
                <a:spcPts val="1000"/>
              </a:spcBef>
              <a:buClr>
                <a:srgbClr val="541D2B"/>
              </a:buClr>
              <a:buSzPct val="110000"/>
              <a:buFont typeface="Wingdings" panose="05000000000000000000" pitchFamily="2" charset="2"/>
              <a:buChar char="§"/>
            </a:pPr>
            <a:r>
              <a:rPr lang="fr-BE" b="1" kern="0" dirty="0">
                <a:solidFill>
                  <a:srgbClr val="000000"/>
                </a:solidFill>
                <a:latin typeface="Calibri" panose="020F0502020204030204" pitchFamily="34" charset="0"/>
                <a:cs typeface="Calibri" panose="020F0502020204030204" pitchFamily="34" charset="0"/>
              </a:rPr>
              <a:t>13h45 – 14h05 : </a:t>
            </a:r>
            <a:r>
              <a:rPr lang="fr-BE" kern="0" dirty="0">
                <a:solidFill>
                  <a:srgbClr val="000000"/>
                </a:solidFill>
                <a:latin typeface="Calibri" panose="020F0502020204030204" pitchFamily="34" charset="0"/>
                <a:cs typeface="Calibri" panose="020F0502020204030204" pitchFamily="34" charset="0"/>
              </a:rPr>
              <a:t>Présentation du CRAcs</a:t>
            </a:r>
          </a:p>
          <a:p>
            <a:pPr marL="228600" indent="-228600" algn="ctr" defTabSz="914400">
              <a:lnSpc>
                <a:spcPct val="150000"/>
              </a:lnSpc>
              <a:spcBef>
                <a:spcPts val="1000"/>
              </a:spcBef>
              <a:buClr>
                <a:srgbClr val="541D2B"/>
              </a:buClr>
              <a:buSzPct val="110000"/>
              <a:buFont typeface="Wingdings" panose="05000000000000000000" pitchFamily="2" charset="2"/>
              <a:buChar char="§"/>
            </a:pPr>
            <a:r>
              <a:rPr lang="fr-BE" b="1" kern="0" dirty="0">
                <a:solidFill>
                  <a:srgbClr val="000000"/>
                </a:solidFill>
                <a:latin typeface="Calibri" panose="020F0502020204030204" pitchFamily="34" charset="0"/>
                <a:cs typeface="Calibri" panose="020F0502020204030204" pitchFamily="34" charset="0"/>
              </a:rPr>
              <a:t>14h05 – 14h15 : </a:t>
            </a:r>
            <a:r>
              <a:rPr lang="fr-BE" kern="0" dirty="0">
                <a:solidFill>
                  <a:srgbClr val="000000"/>
                </a:solidFill>
                <a:latin typeface="Calibri" panose="020F0502020204030204" pitchFamily="34" charset="0"/>
                <a:cs typeface="Calibri" panose="020F0502020204030204" pitchFamily="34" charset="0"/>
              </a:rPr>
              <a:t>Questions / réponses</a:t>
            </a:r>
          </a:p>
          <a:p>
            <a:pPr marL="228600" indent="-228600" algn="ctr" defTabSz="914400">
              <a:lnSpc>
                <a:spcPct val="150000"/>
              </a:lnSpc>
              <a:spcBef>
                <a:spcPts val="1000"/>
              </a:spcBef>
              <a:buClr>
                <a:srgbClr val="541D2B"/>
              </a:buClr>
              <a:buSzPct val="110000"/>
              <a:buFont typeface="Wingdings" panose="05000000000000000000" pitchFamily="2" charset="2"/>
              <a:buChar char="§"/>
            </a:pPr>
            <a:r>
              <a:rPr lang="fr-BE" b="1" kern="0" dirty="0">
                <a:solidFill>
                  <a:srgbClr val="000000"/>
                </a:solidFill>
                <a:latin typeface="Calibri" panose="020F0502020204030204" pitchFamily="34" charset="0"/>
                <a:cs typeface="Calibri" panose="020F0502020204030204" pitchFamily="34" charset="0"/>
              </a:rPr>
              <a:t>14h15 – 14h35 : </a:t>
            </a:r>
            <a:r>
              <a:rPr lang="fr-BE" kern="0" dirty="0">
                <a:solidFill>
                  <a:srgbClr val="000000"/>
                </a:solidFill>
                <a:latin typeface="Calibri" panose="020F0502020204030204" pitchFamily="34" charset="0"/>
                <a:cs typeface="Calibri" panose="020F0502020204030204" pitchFamily="34" charset="0"/>
              </a:rPr>
              <a:t>Travail en binôme</a:t>
            </a:r>
          </a:p>
          <a:p>
            <a:pPr marL="228600" indent="-228600" algn="ctr" defTabSz="914400">
              <a:lnSpc>
                <a:spcPct val="150000"/>
              </a:lnSpc>
              <a:spcBef>
                <a:spcPts val="1000"/>
              </a:spcBef>
              <a:buClr>
                <a:srgbClr val="541D2B"/>
              </a:buClr>
              <a:buSzPct val="110000"/>
              <a:buFont typeface="Wingdings" panose="05000000000000000000" pitchFamily="2" charset="2"/>
              <a:buChar char="§"/>
            </a:pPr>
            <a:r>
              <a:rPr lang="fr-BE" b="1" i="1" kern="0" dirty="0">
                <a:solidFill>
                  <a:srgbClr val="000000"/>
                </a:solidFill>
                <a:latin typeface="Calibri" panose="020F0502020204030204" pitchFamily="34" charset="0"/>
                <a:cs typeface="Calibri" panose="020F0502020204030204" pitchFamily="34" charset="0"/>
              </a:rPr>
              <a:t>14h35 – 14h50 : </a:t>
            </a:r>
            <a:r>
              <a:rPr lang="fr-BE" i="1" kern="0" dirty="0">
                <a:solidFill>
                  <a:srgbClr val="000000"/>
                </a:solidFill>
                <a:latin typeface="Calibri" panose="020F0502020204030204" pitchFamily="34" charset="0"/>
                <a:cs typeface="Calibri" panose="020F0502020204030204" pitchFamily="34" charset="0"/>
              </a:rPr>
              <a:t>Pause</a:t>
            </a:r>
          </a:p>
          <a:p>
            <a:pPr marL="228600" indent="-228600" algn="ctr" defTabSz="914400">
              <a:lnSpc>
                <a:spcPct val="150000"/>
              </a:lnSpc>
              <a:spcBef>
                <a:spcPts val="1000"/>
              </a:spcBef>
              <a:buClr>
                <a:srgbClr val="541D2B"/>
              </a:buClr>
              <a:buSzPct val="110000"/>
              <a:buFont typeface="Wingdings" panose="05000000000000000000" pitchFamily="2" charset="2"/>
              <a:buChar char="§"/>
            </a:pPr>
            <a:r>
              <a:rPr lang="fr-BE" b="1" kern="0" dirty="0">
                <a:solidFill>
                  <a:srgbClr val="000000"/>
                </a:solidFill>
                <a:latin typeface="Calibri" panose="020F0502020204030204" pitchFamily="34" charset="0"/>
                <a:cs typeface="Calibri" panose="020F0502020204030204" pitchFamily="34" charset="0"/>
              </a:rPr>
              <a:t>14h50 – 16h00 : </a:t>
            </a:r>
            <a:r>
              <a:rPr lang="fr-BE" kern="0" dirty="0">
                <a:solidFill>
                  <a:srgbClr val="000000"/>
                </a:solidFill>
                <a:latin typeface="Calibri" panose="020F0502020204030204" pitchFamily="34" charset="0"/>
                <a:cs typeface="Calibri" panose="020F0502020204030204" pitchFamily="34" charset="0"/>
              </a:rPr>
              <a:t>Mise en commun</a:t>
            </a:r>
          </a:p>
          <a:p>
            <a:pPr marL="228600" indent="-228600" algn="ctr" defTabSz="914400">
              <a:lnSpc>
                <a:spcPct val="120000"/>
              </a:lnSpc>
              <a:spcBef>
                <a:spcPts val="1000"/>
              </a:spcBef>
              <a:buClr>
                <a:srgbClr val="541D2B"/>
              </a:buClr>
              <a:buSzPct val="110000"/>
              <a:buFont typeface="Wingdings" panose="05000000000000000000" pitchFamily="2" charset="2"/>
              <a:buChar char="§"/>
            </a:pPr>
            <a:endParaRPr lang="fr-BE" b="1" kern="0" dirty="0">
              <a:solidFill>
                <a:srgbClr val="000000"/>
              </a:solidFill>
              <a:latin typeface="Calibri" panose="020F0502020204030204" pitchFamily="34" charset="0"/>
              <a:cs typeface="Calibri" panose="020F0502020204030204" pitchFamily="34" charset="0"/>
            </a:endParaRPr>
          </a:p>
        </p:txBody>
      </p:sp>
      <p:cxnSp>
        <p:nvCxnSpPr>
          <p:cNvPr id="7" name="Connecteur droit 6">
            <a:extLst>
              <a:ext uri="{FF2B5EF4-FFF2-40B4-BE49-F238E27FC236}">
                <a16:creationId xmlns:a16="http://schemas.microsoft.com/office/drawing/2014/main" id="{6BF81F96-8D60-7D21-024B-595DF403591F}"/>
              </a:ext>
            </a:extLst>
          </p:cNvPr>
          <p:cNvCxnSpPr/>
          <p:nvPr/>
        </p:nvCxnSpPr>
        <p:spPr>
          <a:xfrm>
            <a:off x="5832395" y="989808"/>
            <a:ext cx="0" cy="5485135"/>
          </a:xfrm>
          <a:prstGeom prst="line">
            <a:avLst/>
          </a:prstGeom>
          <a:ln w="38100">
            <a:solidFill>
              <a:srgbClr val="541D2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62149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a:extLst>
              <a:ext uri="{FF2B5EF4-FFF2-40B4-BE49-F238E27FC236}">
                <a16:creationId xmlns:a16="http://schemas.microsoft.com/office/drawing/2014/main" id="{054F439B-E1A6-B00B-D583-74407283BDFC}"/>
              </a:ext>
            </a:extLst>
          </p:cNvPr>
          <p:cNvSpPr>
            <a:spLocks noGrp="1"/>
          </p:cNvSpPr>
          <p:nvPr>
            <p:ph type="title"/>
          </p:nvPr>
        </p:nvSpPr>
        <p:spPr/>
        <p:txBody>
          <a:bodyPr/>
          <a:lstStyle/>
          <a:p>
            <a:r>
              <a:rPr lang="fr-FR" dirty="0"/>
              <a:t>La suite… </a:t>
            </a:r>
          </a:p>
        </p:txBody>
      </p:sp>
    </p:spTree>
    <p:extLst>
      <p:ext uri="{BB962C8B-B14F-4D97-AF65-F5344CB8AC3E}">
        <p14:creationId xmlns:p14="http://schemas.microsoft.com/office/powerpoint/2010/main" val="36520046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A58FF14-2111-D92A-E6FA-63F134314E63}"/>
              </a:ext>
            </a:extLst>
          </p:cNvPr>
          <p:cNvSpPr>
            <a:spLocks noGrp="1"/>
          </p:cNvSpPr>
          <p:nvPr>
            <p:ph type="title"/>
          </p:nvPr>
        </p:nvSpPr>
        <p:spPr>
          <a:xfrm>
            <a:off x="0" y="0"/>
            <a:ext cx="12192000" cy="703385"/>
          </a:xfrm>
        </p:spPr>
        <p:txBody>
          <a:bodyPr/>
          <a:lstStyle/>
          <a:p>
            <a:r>
              <a:rPr lang="fr-FR" dirty="0"/>
              <a:t>Suite de cette rencontre </a:t>
            </a:r>
          </a:p>
        </p:txBody>
      </p:sp>
      <p:sp>
        <p:nvSpPr>
          <p:cNvPr id="3" name="Espace réservé du contenu 2">
            <a:extLst>
              <a:ext uri="{FF2B5EF4-FFF2-40B4-BE49-F238E27FC236}">
                <a16:creationId xmlns:a16="http://schemas.microsoft.com/office/drawing/2014/main" id="{DCB31BBC-DAEC-C589-B765-8259289D0E41}"/>
              </a:ext>
            </a:extLst>
          </p:cNvPr>
          <p:cNvSpPr>
            <a:spLocks noGrp="1"/>
          </p:cNvSpPr>
          <p:nvPr>
            <p:ph idx="1"/>
          </p:nvPr>
        </p:nvSpPr>
        <p:spPr>
          <a:xfrm>
            <a:off x="914400" y="1336432"/>
            <a:ext cx="10687987" cy="3528646"/>
          </a:xfrm>
        </p:spPr>
        <p:txBody>
          <a:bodyPr anchor="t">
            <a:normAutofit/>
          </a:bodyPr>
          <a:lstStyle/>
          <a:p>
            <a:pPr marL="0" indent="0">
              <a:buNone/>
            </a:pPr>
            <a:r>
              <a:rPr lang="fr-FR" sz="2000" dirty="0">
                <a:latin typeface="Calibri" panose="020F0502020204030204" pitchFamily="34" charset="0"/>
                <a:cs typeface="Calibri" panose="020F0502020204030204" pitchFamily="34" charset="0"/>
              </a:rPr>
              <a:t>Sur base des points traités lors de cette rencontre, l’équipe du </a:t>
            </a:r>
            <a:r>
              <a:rPr lang="fr-FR" sz="2000" dirty="0" err="1">
                <a:latin typeface="Calibri" panose="020F0502020204030204" pitchFamily="34" charset="0"/>
                <a:cs typeface="Calibri" panose="020F0502020204030204" pitchFamily="34" charset="0"/>
              </a:rPr>
              <a:t>CRAcs</a:t>
            </a:r>
            <a:r>
              <a:rPr lang="fr-FR" sz="2000" dirty="0">
                <a:latin typeface="Calibri" panose="020F0502020204030204" pitchFamily="34" charset="0"/>
                <a:cs typeface="Calibri" panose="020F0502020204030204" pitchFamily="34" charset="0"/>
              </a:rPr>
              <a:t> réalisera :</a:t>
            </a:r>
          </a:p>
          <a:p>
            <a:pPr>
              <a:buClr>
                <a:srgbClr val="541D2B"/>
              </a:buClr>
              <a:buFont typeface="Courier New" panose="02070309020205020404" pitchFamily="49" charset="0"/>
              <a:buChar char="o"/>
            </a:pPr>
            <a:r>
              <a:rPr lang="fr-FR" sz="2000" dirty="0">
                <a:latin typeface="Calibri" panose="020F0502020204030204" pitchFamily="34" charset="0"/>
                <a:cs typeface="Calibri" panose="020F0502020204030204" pitchFamily="34" charset="0"/>
              </a:rPr>
              <a:t>Un document des question plus fréquemment posées (FAQ)</a:t>
            </a:r>
          </a:p>
          <a:p>
            <a:pPr>
              <a:buClr>
                <a:srgbClr val="541D2B"/>
              </a:buClr>
              <a:buFont typeface="Courier New" panose="02070309020205020404" pitchFamily="49" charset="0"/>
              <a:buChar char="o"/>
            </a:pPr>
            <a:r>
              <a:rPr lang="fr-FR" sz="2000" dirty="0">
                <a:latin typeface="Calibri" panose="020F0502020204030204" pitchFamily="34" charset="0"/>
                <a:cs typeface="Calibri" panose="020F0502020204030204" pitchFamily="34" charset="0"/>
              </a:rPr>
              <a:t>Une « boîte à indicateurs » reprenant les indicateurs proposés par les associations et qui viendra compléter le guide élaboré par le CRAcs </a:t>
            </a:r>
          </a:p>
          <a:p>
            <a:pPr marL="0" indent="0">
              <a:buNone/>
            </a:pPr>
            <a:endParaRPr lang="fr-FR" sz="2000" dirty="0">
              <a:latin typeface="Calibri" panose="020F0502020204030204" pitchFamily="34" charset="0"/>
              <a:cs typeface="Calibri" panose="020F0502020204030204" pitchFamily="34" charset="0"/>
            </a:endParaRPr>
          </a:p>
          <a:p>
            <a:pPr marL="0" indent="0">
              <a:buNone/>
            </a:pPr>
            <a:r>
              <a:rPr lang="fr-FR" sz="2000" i="1" dirty="0">
                <a:latin typeface="Calibri" panose="020F0502020204030204" pitchFamily="34" charset="0"/>
                <a:cs typeface="Calibri" panose="020F0502020204030204" pitchFamily="34" charset="0"/>
              </a:rPr>
              <a:t>Ces documents ainsi que ce </a:t>
            </a:r>
            <a:r>
              <a:rPr lang="fr-FR" sz="2000" i="1">
                <a:latin typeface="Calibri" panose="020F0502020204030204" pitchFamily="34" charset="0"/>
                <a:cs typeface="Calibri" panose="020F0502020204030204" pitchFamily="34" charset="0"/>
              </a:rPr>
              <a:t>power point </a:t>
            </a:r>
            <a:r>
              <a:rPr lang="fr-FR" sz="2000" i="1" dirty="0">
                <a:latin typeface="Calibri" panose="020F0502020204030204" pitchFamily="34" charset="0"/>
                <a:cs typeface="Calibri" panose="020F0502020204030204" pitchFamily="34" charset="0"/>
              </a:rPr>
              <a:t>seront envoyés aux associations de la CS.</a:t>
            </a:r>
          </a:p>
          <a:p>
            <a:pPr marL="0" indent="0">
              <a:buNone/>
            </a:pPr>
            <a:endParaRPr lang="fr-FR" sz="2000" dirty="0"/>
          </a:p>
        </p:txBody>
      </p:sp>
    </p:spTree>
    <p:extLst>
      <p:ext uri="{BB962C8B-B14F-4D97-AF65-F5344CB8AC3E}">
        <p14:creationId xmlns:p14="http://schemas.microsoft.com/office/powerpoint/2010/main" val="13298838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E61A5C7-76DF-11E8-81FE-FE9829725D5B}"/>
              </a:ext>
            </a:extLst>
          </p:cNvPr>
          <p:cNvSpPr>
            <a:spLocks noGrp="1"/>
          </p:cNvSpPr>
          <p:nvPr>
            <p:ph type="ctrTitle"/>
          </p:nvPr>
        </p:nvSpPr>
        <p:spPr>
          <a:xfrm>
            <a:off x="1759236" y="2075505"/>
            <a:ext cx="8679915" cy="1494632"/>
          </a:xfrm>
        </p:spPr>
        <p:txBody>
          <a:bodyPr/>
          <a:lstStyle/>
          <a:p>
            <a:r>
              <a:rPr lang="fr-FR" dirty="0"/>
              <a:t>Merci pour votre attention</a:t>
            </a:r>
          </a:p>
        </p:txBody>
      </p:sp>
      <p:sp>
        <p:nvSpPr>
          <p:cNvPr id="3" name="Sous-titre 2">
            <a:extLst>
              <a:ext uri="{FF2B5EF4-FFF2-40B4-BE49-F238E27FC236}">
                <a16:creationId xmlns:a16="http://schemas.microsoft.com/office/drawing/2014/main" id="{ED331F2C-5BCB-EA89-2487-07DA6E89A16C}"/>
              </a:ext>
            </a:extLst>
          </p:cNvPr>
          <p:cNvSpPr>
            <a:spLocks noGrp="1"/>
          </p:cNvSpPr>
          <p:nvPr>
            <p:ph type="subTitle" idx="1"/>
          </p:nvPr>
        </p:nvSpPr>
        <p:spPr>
          <a:xfrm>
            <a:off x="1765724" y="4073244"/>
            <a:ext cx="8673427" cy="1322587"/>
          </a:xfrm>
        </p:spPr>
        <p:txBody>
          <a:bodyPr>
            <a:normAutofit/>
          </a:bodyPr>
          <a:lstStyle/>
          <a:p>
            <a:pPr>
              <a:lnSpc>
                <a:spcPct val="120000"/>
              </a:lnSpc>
              <a:spcBef>
                <a:spcPts val="0"/>
              </a:spcBef>
            </a:pPr>
            <a:r>
              <a:rPr lang="fr-FR" dirty="0">
                <a:latin typeface="Calibri" panose="020F0502020204030204" pitchFamily="34" charset="0"/>
                <a:cs typeface="Calibri" panose="020F0502020204030204" pitchFamily="34" charset="0"/>
              </a:rPr>
              <a:t>Beatriz Camargo - </a:t>
            </a:r>
            <a:r>
              <a:rPr lang="fr-FR" dirty="0">
                <a:solidFill>
                  <a:schemeClr val="bg1"/>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beatriz.camargo@cbai.be</a:t>
            </a:r>
            <a:endParaRPr lang="fr-FR" dirty="0">
              <a:solidFill>
                <a:schemeClr val="bg1"/>
              </a:solidFill>
              <a:latin typeface="Calibri" panose="020F0502020204030204" pitchFamily="34" charset="0"/>
              <a:cs typeface="Calibri" panose="020F0502020204030204" pitchFamily="34" charset="0"/>
            </a:endParaRPr>
          </a:p>
          <a:p>
            <a:pPr>
              <a:lnSpc>
                <a:spcPct val="120000"/>
              </a:lnSpc>
              <a:spcBef>
                <a:spcPts val="0"/>
              </a:spcBef>
            </a:pPr>
            <a:r>
              <a:rPr lang="fr-FR" dirty="0" err="1">
                <a:latin typeface="Calibri" panose="020F0502020204030204" pitchFamily="34" charset="0"/>
                <a:cs typeface="Calibri" panose="020F0502020204030204" pitchFamily="34" charset="0"/>
              </a:rPr>
              <a:t>Fernanda</a:t>
            </a:r>
            <a:r>
              <a:rPr lang="fr-FR" dirty="0">
                <a:latin typeface="Calibri" panose="020F0502020204030204" pitchFamily="34" charset="0"/>
                <a:cs typeface="Calibri" panose="020F0502020204030204" pitchFamily="34" charset="0"/>
              </a:rPr>
              <a:t> </a:t>
            </a:r>
            <a:r>
              <a:rPr lang="fr-FR" dirty="0" err="1">
                <a:latin typeface="Calibri" panose="020F0502020204030204" pitchFamily="34" charset="0"/>
                <a:cs typeface="Calibri" panose="020F0502020204030204" pitchFamily="34" charset="0"/>
              </a:rPr>
              <a:t>Flacco</a:t>
            </a:r>
            <a:r>
              <a:rPr lang="fr-FR" dirty="0">
                <a:latin typeface="Calibri" panose="020F0502020204030204" pitchFamily="34" charset="0"/>
                <a:cs typeface="Calibri" panose="020F0502020204030204" pitchFamily="34" charset="0"/>
              </a:rPr>
              <a:t> - </a:t>
            </a:r>
            <a:r>
              <a:rPr lang="fr-FR" u="sng" dirty="0" err="1">
                <a:latin typeface="Calibri" panose="020F0502020204030204" pitchFamily="34" charset="0"/>
                <a:cs typeface="Calibri" panose="020F0502020204030204" pitchFamily="34" charset="0"/>
              </a:rPr>
              <a:t>fernanda.flacco@cbai.be</a:t>
            </a:r>
            <a:endParaRPr lang="fr-FR" dirty="0">
              <a:latin typeface="Calibri" panose="020F0502020204030204" pitchFamily="34" charset="0"/>
              <a:cs typeface="Calibri" panose="020F0502020204030204" pitchFamily="34" charset="0"/>
            </a:endParaRPr>
          </a:p>
          <a:p>
            <a:pPr>
              <a:lnSpc>
                <a:spcPct val="120000"/>
              </a:lnSpc>
              <a:spcBef>
                <a:spcPts val="0"/>
              </a:spcBef>
            </a:pPr>
            <a:r>
              <a:rPr lang="fr-FR" dirty="0">
                <a:latin typeface="Calibri" panose="020F0502020204030204" pitchFamily="34" charset="0"/>
                <a:cs typeface="Calibri" panose="020F0502020204030204" pitchFamily="34" charset="0"/>
              </a:rPr>
              <a:t>Valeria </a:t>
            </a:r>
            <a:r>
              <a:rPr lang="fr-FR" dirty="0" err="1">
                <a:latin typeface="Calibri" panose="020F0502020204030204" pitchFamily="34" charset="0"/>
                <a:cs typeface="Calibri" panose="020F0502020204030204" pitchFamily="34" charset="0"/>
              </a:rPr>
              <a:t>Lucera</a:t>
            </a:r>
            <a:r>
              <a:rPr lang="fr-FR" dirty="0">
                <a:latin typeface="Calibri" panose="020F0502020204030204" pitchFamily="34" charset="0"/>
                <a:cs typeface="Calibri" panose="020F0502020204030204" pitchFamily="34" charset="0"/>
              </a:rPr>
              <a:t> - </a:t>
            </a:r>
            <a:r>
              <a:rPr lang="fr-FR" u="sng" dirty="0" err="1">
                <a:latin typeface="Calibri" panose="020F0502020204030204" pitchFamily="34" charset="0"/>
                <a:cs typeface="Calibri" panose="020F0502020204030204" pitchFamily="34" charset="0"/>
              </a:rPr>
              <a:t>valeria.lucera@cbai.be</a:t>
            </a:r>
            <a:endParaRPr lang="fr-FR" u="sng" dirty="0">
              <a:latin typeface="Calibri" panose="020F0502020204030204" pitchFamily="34" charset="0"/>
              <a:cs typeface="Calibri" panose="020F0502020204030204" pitchFamily="34" charset="0"/>
            </a:endParaRPr>
          </a:p>
        </p:txBody>
      </p:sp>
      <p:pic>
        <p:nvPicPr>
          <p:cNvPr id="4" name="Image 3">
            <a:extLst>
              <a:ext uri="{FF2B5EF4-FFF2-40B4-BE49-F238E27FC236}">
                <a16:creationId xmlns:a16="http://schemas.microsoft.com/office/drawing/2014/main" id="{77A9BB2C-A16A-EAF5-D4BC-B44C504C0AB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2105" y="234167"/>
            <a:ext cx="3148101" cy="808887"/>
          </a:xfrm>
          <a:prstGeom prst="rect">
            <a:avLst/>
          </a:prstGeom>
        </p:spPr>
      </p:pic>
    </p:spTree>
    <p:extLst>
      <p:ext uri="{BB962C8B-B14F-4D97-AF65-F5344CB8AC3E}">
        <p14:creationId xmlns:p14="http://schemas.microsoft.com/office/powerpoint/2010/main" val="11496871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52B00AB-61EF-7DAE-8BA4-705E5F3BE107}"/>
              </a:ext>
            </a:extLst>
          </p:cNvPr>
          <p:cNvSpPr>
            <a:spLocks noGrp="1"/>
          </p:cNvSpPr>
          <p:nvPr>
            <p:ph type="title"/>
          </p:nvPr>
        </p:nvSpPr>
        <p:spPr>
          <a:xfrm>
            <a:off x="0" y="13917"/>
            <a:ext cx="10880203" cy="975891"/>
          </a:xfrm>
        </p:spPr>
        <p:txBody>
          <a:bodyPr/>
          <a:lstStyle/>
          <a:p>
            <a:r>
              <a:rPr lang="fr-FR" dirty="0"/>
              <a:t>Présentation du CRAcs </a:t>
            </a:r>
          </a:p>
        </p:txBody>
      </p:sp>
      <p:sp>
        <p:nvSpPr>
          <p:cNvPr id="3" name="Espace réservé du contenu 2">
            <a:extLst>
              <a:ext uri="{FF2B5EF4-FFF2-40B4-BE49-F238E27FC236}">
                <a16:creationId xmlns:a16="http://schemas.microsoft.com/office/drawing/2014/main" id="{67216E38-A595-1E4F-29B3-43B2CAB45C76}"/>
              </a:ext>
            </a:extLst>
          </p:cNvPr>
          <p:cNvSpPr>
            <a:spLocks noGrp="1"/>
          </p:cNvSpPr>
          <p:nvPr>
            <p:ph idx="1"/>
          </p:nvPr>
        </p:nvSpPr>
        <p:spPr>
          <a:xfrm>
            <a:off x="778473" y="989808"/>
            <a:ext cx="10663883" cy="5608700"/>
          </a:xfrm>
        </p:spPr>
        <p:txBody>
          <a:bodyPr anchor="t"/>
          <a:lstStyle/>
          <a:p>
            <a:pPr marL="0" indent="0">
              <a:buNone/>
            </a:pPr>
            <a:r>
              <a:rPr lang="fr-FR" sz="2000" b="1" dirty="0">
                <a:latin typeface="Calibri" panose="020F0502020204030204" pitchFamily="34" charset="0"/>
                <a:cs typeface="Calibri" panose="020F0502020204030204" pitchFamily="34" charset="0"/>
              </a:rPr>
              <a:t>Les objectifs:</a:t>
            </a:r>
          </a:p>
          <a:p>
            <a:pPr marL="0" indent="0">
              <a:buNone/>
            </a:pPr>
            <a:endParaRPr lang="fr-FR" dirty="0">
              <a:latin typeface="Calibri" panose="020F0502020204030204" pitchFamily="34" charset="0"/>
              <a:cs typeface="Calibri" panose="020F0502020204030204" pitchFamily="34" charset="0"/>
            </a:endParaRPr>
          </a:p>
          <a:p>
            <a:pPr>
              <a:buClr>
                <a:srgbClr val="541D2B"/>
              </a:buClr>
            </a:pPr>
            <a:r>
              <a:rPr lang="fr-FR" dirty="0">
                <a:latin typeface="Calibri" panose="020F0502020204030204" pitchFamily="34" charset="0"/>
                <a:cs typeface="Calibri" panose="020F0502020204030204" pitchFamily="34" charset="0"/>
              </a:rPr>
              <a:t>S’approprier la </a:t>
            </a:r>
            <a:r>
              <a:rPr lang="fr-FR" b="1" dirty="0">
                <a:latin typeface="Calibri" panose="020F0502020204030204" pitchFamily="34" charset="0"/>
                <a:cs typeface="Calibri" panose="020F0502020204030204" pitchFamily="34" charset="0"/>
              </a:rPr>
              <a:t>notion d’indicateur </a:t>
            </a:r>
            <a:r>
              <a:rPr lang="fr-FR" dirty="0">
                <a:latin typeface="Calibri" panose="020F0502020204030204" pitchFamily="34" charset="0"/>
                <a:cs typeface="Calibri" panose="020F0502020204030204" pitchFamily="34" charset="0"/>
              </a:rPr>
              <a:t>: qu’entend-t-on par indicateur, à quoi </a:t>
            </a:r>
            <a:r>
              <a:rPr lang="fr-FR" dirty="0" err="1">
                <a:latin typeface="Calibri" panose="020F0502020204030204" pitchFamily="34" charset="0"/>
                <a:cs typeface="Calibri" panose="020F0502020204030204" pitchFamily="34" charset="0"/>
              </a:rPr>
              <a:t>sert-il</a:t>
            </a:r>
            <a:r>
              <a:rPr lang="fr-FR" dirty="0">
                <a:latin typeface="Calibri" panose="020F0502020204030204" pitchFamily="34" charset="0"/>
                <a:cs typeface="Calibri" panose="020F0502020204030204" pitchFamily="34" charset="0"/>
              </a:rPr>
              <a:t>, quels sont les différents types d’indicateurs et ses caractéristiques, etc.</a:t>
            </a:r>
          </a:p>
          <a:p>
            <a:pPr>
              <a:buClr>
                <a:srgbClr val="541D2B"/>
              </a:buClr>
            </a:pPr>
            <a:r>
              <a:rPr lang="fr-FR" dirty="0">
                <a:latin typeface="Calibri" panose="020F0502020204030204" pitchFamily="34" charset="0"/>
                <a:cs typeface="Calibri" panose="020F0502020204030204" pitchFamily="34" charset="0"/>
              </a:rPr>
              <a:t>Situer l’utilisation des indicateurs dans le cadre du </a:t>
            </a:r>
            <a:r>
              <a:rPr lang="fr-FR" b="1" dirty="0">
                <a:latin typeface="Calibri" panose="020F0502020204030204" pitchFamily="34" charset="0"/>
                <a:cs typeface="Calibri" panose="020F0502020204030204" pitchFamily="34" charset="0"/>
              </a:rPr>
              <a:t>décret de cohésion sociale et de ses objectifs</a:t>
            </a:r>
            <a:r>
              <a:rPr lang="fr-FR" dirty="0">
                <a:latin typeface="Calibri" panose="020F0502020204030204" pitchFamily="34" charset="0"/>
                <a:cs typeface="Calibri" panose="020F0502020204030204" pitchFamily="34" charset="0"/>
              </a:rPr>
              <a:t>.</a:t>
            </a:r>
          </a:p>
          <a:p>
            <a:pPr>
              <a:buClr>
                <a:srgbClr val="541D2B"/>
              </a:buClr>
            </a:pPr>
            <a:r>
              <a:rPr lang="fr-FR" b="1" dirty="0">
                <a:latin typeface="Calibri" panose="020F0502020204030204" pitchFamily="34" charset="0"/>
                <a:cs typeface="Calibri" panose="020F0502020204030204" pitchFamily="34" charset="0"/>
              </a:rPr>
              <a:t>Outiller </a:t>
            </a:r>
            <a:r>
              <a:rPr lang="fr-FR" dirty="0">
                <a:latin typeface="Calibri" panose="020F0502020204030204" pitchFamily="34" charset="0"/>
                <a:cs typeface="Calibri" panose="020F0502020204030204" pitchFamily="34" charset="0"/>
              </a:rPr>
              <a:t>les associations et leur permettre de repartir avec des </a:t>
            </a:r>
            <a:r>
              <a:rPr lang="fr-FR" b="1" dirty="0">
                <a:latin typeface="Calibri" panose="020F0502020204030204" pitchFamily="34" charset="0"/>
                <a:cs typeface="Calibri" panose="020F0502020204030204" pitchFamily="34" charset="0"/>
              </a:rPr>
              <a:t>exemples concrets </a:t>
            </a:r>
            <a:r>
              <a:rPr lang="fr-FR" dirty="0">
                <a:latin typeface="Calibri" panose="020F0502020204030204" pitchFamily="34" charset="0"/>
                <a:cs typeface="Calibri" panose="020F0502020204030204" pitchFamily="34" charset="0"/>
              </a:rPr>
              <a:t>d’indicateurs (d’impact).</a:t>
            </a:r>
          </a:p>
          <a:p>
            <a:pPr>
              <a:buClr>
                <a:srgbClr val="541D2B"/>
              </a:buClr>
            </a:pPr>
            <a:r>
              <a:rPr lang="fr-FR" dirty="0">
                <a:latin typeface="Calibri" panose="020F0502020204030204" pitchFamily="34" charset="0"/>
                <a:cs typeface="Calibri" panose="020F0502020204030204" pitchFamily="34" charset="0"/>
              </a:rPr>
              <a:t>Questionner son projet (dans le cadre de l’agréement) et </a:t>
            </a:r>
            <a:r>
              <a:rPr lang="fr-FR" b="1" dirty="0">
                <a:latin typeface="Calibri" panose="020F0502020204030204" pitchFamily="34" charset="0"/>
                <a:cs typeface="Calibri" panose="020F0502020204030204" pitchFamily="34" charset="0"/>
              </a:rPr>
              <a:t>échanger autour des pratiques d’évaluation </a:t>
            </a:r>
            <a:r>
              <a:rPr lang="fr-FR" dirty="0">
                <a:latin typeface="Calibri" panose="020F0502020204030204" pitchFamily="34" charset="0"/>
                <a:cs typeface="Calibri" panose="020F0502020204030204" pitchFamily="34" charset="0"/>
              </a:rPr>
              <a:t>avec les pairs. </a:t>
            </a:r>
          </a:p>
        </p:txBody>
      </p:sp>
    </p:spTree>
    <p:extLst>
      <p:ext uri="{BB962C8B-B14F-4D97-AF65-F5344CB8AC3E}">
        <p14:creationId xmlns:p14="http://schemas.microsoft.com/office/powerpoint/2010/main" val="2023854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F73143D-4B08-0086-7F7A-A3CC07D7D68C}"/>
              </a:ext>
            </a:extLst>
          </p:cNvPr>
          <p:cNvSpPr>
            <a:spLocks noGrp="1"/>
          </p:cNvSpPr>
          <p:nvPr>
            <p:ph type="title"/>
          </p:nvPr>
        </p:nvSpPr>
        <p:spPr>
          <a:xfrm>
            <a:off x="0" y="-16227"/>
            <a:ext cx="12192000" cy="691256"/>
          </a:xfrm>
        </p:spPr>
        <p:txBody>
          <a:bodyPr/>
          <a:lstStyle/>
          <a:p>
            <a:r>
              <a:rPr lang="fr-BE" sz="3200"/>
              <a:t>Les indicateurs: vers une définition </a:t>
            </a:r>
          </a:p>
        </p:txBody>
      </p:sp>
      <p:sp>
        <p:nvSpPr>
          <p:cNvPr id="3" name="Espace réservé du contenu 2">
            <a:extLst>
              <a:ext uri="{FF2B5EF4-FFF2-40B4-BE49-F238E27FC236}">
                <a16:creationId xmlns:a16="http://schemas.microsoft.com/office/drawing/2014/main" id="{18A1F51A-4145-3A3A-8587-CC507FF919D8}"/>
              </a:ext>
            </a:extLst>
          </p:cNvPr>
          <p:cNvSpPr>
            <a:spLocks noGrp="1"/>
          </p:cNvSpPr>
          <p:nvPr>
            <p:ph idx="1"/>
          </p:nvPr>
        </p:nvSpPr>
        <p:spPr>
          <a:xfrm>
            <a:off x="902741" y="776847"/>
            <a:ext cx="11289259" cy="5966753"/>
          </a:xfrm>
        </p:spPr>
        <p:txBody>
          <a:bodyPr anchor="t">
            <a:normAutofit/>
          </a:bodyPr>
          <a:lstStyle/>
          <a:p>
            <a:pPr>
              <a:buClr>
                <a:srgbClr val="541D2B"/>
              </a:buClr>
            </a:pPr>
            <a:r>
              <a:rPr lang="fr-BE" dirty="0">
                <a:latin typeface="Calibri" panose="020F0502020204030204" pitchFamily="34" charset="0"/>
                <a:cs typeface="Calibri" panose="020F0502020204030204" pitchFamily="34" charset="0"/>
              </a:rPr>
              <a:t>La notion d‘indicateur: un élément du processus d’évaluation:</a:t>
            </a:r>
          </a:p>
          <a:p>
            <a:pPr marL="0" indent="0">
              <a:buNone/>
            </a:pPr>
            <a:endParaRPr lang="fr-BE" sz="2000" dirty="0"/>
          </a:p>
          <a:p>
            <a:pPr marL="0" indent="0">
              <a:buNone/>
            </a:pPr>
            <a:endParaRPr lang="fr-BE" sz="2000" dirty="0"/>
          </a:p>
          <a:p>
            <a:pPr>
              <a:buClr>
                <a:srgbClr val="541D2B"/>
              </a:buClr>
            </a:pPr>
            <a:endParaRPr lang="fr-BE" sz="800" b="0" i="0" u="none" strike="noStrike" dirty="0">
              <a:solidFill>
                <a:srgbClr val="000000"/>
              </a:solidFill>
              <a:effectLst/>
              <a:latin typeface="Calibri" panose="020F0502020204030204" pitchFamily="34" charset="0"/>
              <a:cs typeface="Calibri" panose="020F0502020204030204" pitchFamily="34" charset="0"/>
            </a:endParaRPr>
          </a:p>
          <a:p>
            <a:pPr>
              <a:buClr>
                <a:srgbClr val="541D2B"/>
              </a:buClr>
            </a:pPr>
            <a:r>
              <a:rPr lang="fr-BE" b="0" i="0" u="none" strike="noStrike" dirty="0">
                <a:solidFill>
                  <a:srgbClr val="000000"/>
                </a:solidFill>
                <a:effectLst/>
                <a:latin typeface="Calibri" panose="020F0502020204030204" pitchFamily="34" charset="0"/>
                <a:cs typeface="Calibri" panose="020F0502020204030204" pitchFamily="34" charset="0"/>
              </a:rPr>
              <a:t>Le but des indicateurs: traduire, verbaliser, opérationnaliser les dimensions que l’on souhaite évaluer</a:t>
            </a:r>
          </a:p>
          <a:p>
            <a:pPr marL="0" indent="0">
              <a:buClr>
                <a:srgbClr val="541D2B"/>
              </a:buClr>
              <a:buNone/>
            </a:pPr>
            <a:endParaRPr lang="fr-BE" dirty="0">
              <a:solidFill>
                <a:srgbClr val="000000"/>
              </a:solidFill>
              <a:latin typeface="Calibri" panose="020F0502020204030204" pitchFamily="34" charset="0"/>
              <a:cs typeface="Calibri" panose="020F0502020204030204" pitchFamily="34" charset="0"/>
            </a:endParaRPr>
          </a:p>
          <a:p>
            <a:pPr marL="0" indent="0">
              <a:buClr>
                <a:srgbClr val="541D2B"/>
              </a:buClr>
              <a:buNone/>
            </a:pPr>
            <a:endParaRPr lang="fr-BE" b="0" i="0" u="none" strike="noStrike" dirty="0">
              <a:solidFill>
                <a:srgbClr val="000000"/>
              </a:solidFill>
              <a:effectLst/>
              <a:latin typeface="Calibri" panose="020F0502020204030204" pitchFamily="34" charset="0"/>
              <a:cs typeface="Calibri" panose="020F0502020204030204" pitchFamily="34" charset="0"/>
            </a:endParaRPr>
          </a:p>
          <a:p>
            <a:pPr marL="0" indent="0">
              <a:buClr>
                <a:srgbClr val="541D2B"/>
              </a:buClr>
              <a:buNone/>
            </a:pPr>
            <a:endParaRPr lang="fr-BE" dirty="0">
              <a:solidFill>
                <a:srgbClr val="000000"/>
              </a:solidFill>
              <a:latin typeface="Calibri" panose="020F0502020204030204" pitchFamily="34" charset="0"/>
              <a:cs typeface="Calibri" panose="020F0502020204030204" pitchFamily="34" charset="0"/>
            </a:endParaRPr>
          </a:p>
          <a:p>
            <a:pPr marL="0" indent="0">
              <a:buClr>
                <a:srgbClr val="541D2B"/>
              </a:buClr>
              <a:buNone/>
            </a:pPr>
            <a:endParaRPr lang="fr-BE" sz="1600" dirty="0">
              <a:solidFill>
                <a:srgbClr val="000000"/>
              </a:solidFill>
              <a:latin typeface="Calibri" panose="020F0502020204030204" pitchFamily="34" charset="0"/>
              <a:cs typeface="Calibri" panose="020F0502020204030204" pitchFamily="34" charset="0"/>
            </a:endParaRPr>
          </a:p>
          <a:p>
            <a:pPr>
              <a:buClr>
                <a:srgbClr val="541D2B"/>
              </a:buClr>
            </a:pPr>
            <a:r>
              <a:rPr lang="fr-BE" b="0" i="0" u="none" strike="noStrike" dirty="0">
                <a:solidFill>
                  <a:srgbClr val="000000"/>
                </a:solidFill>
                <a:effectLst/>
                <a:latin typeface="Calibri" panose="020F0502020204030204" pitchFamily="34" charset="0"/>
                <a:cs typeface="Calibri" panose="020F0502020204030204" pitchFamily="34" charset="0"/>
              </a:rPr>
              <a:t>Les indicateurs: une définition</a:t>
            </a:r>
          </a:p>
          <a:p>
            <a:pPr>
              <a:buClr>
                <a:srgbClr val="541D2B"/>
              </a:buClr>
            </a:pPr>
            <a:endParaRPr lang="fr-BE" dirty="0">
              <a:solidFill>
                <a:srgbClr val="000000"/>
              </a:solidFill>
              <a:latin typeface="Calibri" panose="020F0502020204030204" pitchFamily="34" charset="0"/>
              <a:cs typeface="Calibri" panose="020F0502020204030204" pitchFamily="34" charset="0"/>
            </a:endParaRPr>
          </a:p>
          <a:p>
            <a:pPr>
              <a:buClr>
                <a:srgbClr val="541D2B"/>
              </a:buClr>
            </a:pPr>
            <a:endParaRPr lang="fr-BE" b="0" i="0" u="none" strike="noStrike" dirty="0">
              <a:solidFill>
                <a:srgbClr val="000000"/>
              </a:solidFill>
              <a:effectLst/>
              <a:latin typeface="Calibri" panose="020F0502020204030204" pitchFamily="34" charset="0"/>
              <a:cs typeface="Calibri" panose="020F0502020204030204" pitchFamily="34" charset="0"/>
            </a:endParaRPr>
          </a:p>
          <a:p>
            <a:pPr>
              <a:buClr>
                <a:srgbClr val="541D2B"/>
              </a:buClr>
            </a:pPr>
            <a:endParaRPr lang="fr-BE" b="0" i="0" u="none" strike="noStrike" dirty="0">
              <a:solidFill>
                <a:srgbClr val="000000"/>
              </a:solidFill>
              <a:effectLst/>
              <a:latin typeface="Calibri" panose="020F0502020204030204" pitchFamily="34" charset="0"/>
              <a:cs typeface="Calibri" panose="020F0502020204030204" pitchFamily="34" charset="0"/>
            </a:endParaRPr>
          </a:p>
          <a:p>
            <a:pPr marL="0" indent="0">
              <a:buNone/>
            </a:pPr>
            <a:endParaRPr lang="fr-BE" dirty="0">
              <a:solidFill>
                <a:srgbClr val="000000"/>
              </a:solidFill>
              <a:latin typeface="Calibri" panose="020F0502020204030204" pitchFamily="34" charset="0"/>
              <a:cs typeface="Calibri" panose="020F0502020204030204" pitchFamily="34" charset="0"/>
            </a:endParaRPr>
          </a:p>
          <a:p>
            <a:pPr marL="0" indent="0">
              <a:buNone/>
            </a:pPr>
            <a:endParaRPr lang="fr-BE" b="0" i="0" u="none" strike="noStrike" dirty="0">
              <a:solidFill>
                <a:srgbClr val="000000"/>
              </a:solidFill>
              <a:effectLst/>
              <a:latin typeface="Calibri" panose="020F0502020204030204" pitchFamily="34" charset="0"/>
              <a:cs typeface="Calibri" panose="020F0502020204030204" pitchFamily="34" charset="0"/>
            </a:endParaRPr>
          </a:p>
        </p:txBody>
      </p:sp>
      <p:sp>
        <p:nvSpPr>
          <p:cNvPr id="4" name="ZoneTexte 3">
            <a:extLst>
              <a:ext uri="{FF2B5EF4-FFF2-40B4-BE49-F238E27FC236}">
                <a16:creationId xmlns:a16="http://schemas.microsoft.com/office/drawing/2014/main" id="{F78FE18D-FBE8-9B46-789B-B70970D92962}"/>
              </a:ext>
            </a:extLst>
          </p:cNvPr>
          <p:cNvSpPr txBox="1"/>
          <p:nvPr/>
        </p:nvSpPr>
        <p:spPr>
          <a:xfrm>
            <a:off x="1890584" y="1273117"/>
            <a:ext cx="8241956" cy="1107996"/>
          </a:xfrm>
          <a:prstGeom prst="rect">
            <a:avLst/>
          </a:prstGeom>
          <a:ln>
            <a:solidFill>
              <a:srgbClr val="541D2B"/>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fr-BE" dirty="0">
                <a:latin typeface="Calibri" panose="020F0502020204030204" pitchFamily="34" charset="0"/>
                <a:cs typeface="Calibri" panose="020F0502020204030204" pitchFamily="34" charset="0"/>
              </a:rPr>
              <a:t>- « Qu’est-ce que je vais évaluer ? » </a:t>
            </a:r>
            <a:r>
              <a:rPr lang="fr-BE" b="1" dirty="0">
                <a:latin typeface="Calibri" panose="020F0502020204030204" pitchFamily="34" charset="0"/>
                <a:cs typeface="Calibri" panose="020F0502020204030204" pitchFamily="34" charset="0"/>
              </a:rPr>
              <a:t>(= Objet d’évaluation)</a:t>
            </a:r>
          </a:p>
          <a:p>
            <a:r>
              <a:rPr lang="fr-BE" dirty="0">
                <a:latin typeface="Calibri" panose="020F0502020204030204" pitchFamily="34" charset="0"/>
                <a:cs typeface="Calibri" panose="020F0502020204030204" pitchFamily="34" charset="0"/>
              </a:rPr>
              <a:t>- « Sous quel angle ? » (= </a:t>
            </a:r>
            <a:r>
              <a:rPr lang="fr-BE" b="1" dirty="0">
                <a:latin typeface="Calibri" panose="020F0502020204030204" pitchFamily="34" charset="0"/>
                <a:cs typeface="Calibri" panose="020F0502020204030204" pitchFamily="34" charset="0"/>
              </a:rPr>
              <a:t>Critère d’évaluation</a:t>
            </a:r>
            <a:r>
              <a:rPr lang="fr-BE" dirty="0">
                <a:latin typeface="Calibri" panose="020F0502020204030204" pitchFamily="34" charset="0"/>
                <a:cs typeface="Calibri" panose="020F0502020204030204" pitchFamily="34" charset="0"/>
              </a:rPr>
              <a:t>)</a:t>
            </a:r>
          </a:p>
          <a:p>
            <a:r>
              <a:rPr lang="fr-BE" dirty="0">
                <a:latin typeface="Calibri" panose="020F0502020204030204" pitchFamily="34" charset="0"/>
                <a:cs typeface="Calibri" panose="020F0502020204030204" pitchFamily="34" charset="0"/>
              </a:rPr>
              <a:t>- « Au moyen de quelle information ? » </a:t>
            </a:r>
            <a:r>
              <a:rPr lang="fr-BE" b="1" dirty="0">
                <a:solidFill>
                  <a:srgbClr val="541D2B"/>
                </a:solidFill>
                <a:latin typeface="Calibri" panose="020F0502020204030204" pitchFamily="34" charset="0"/>
                <a:cs typeface="Calibri" panose="020F0502020204030204" pitchFamily="34" charset="0"/>
              </a:rPr>
              <a:t>(= Indicateur)</a:t>
            </a:r>
          </a:p>
          <a:p>
            <a:pPr algn="ctr"/>
            <a:r>
              <a:rPr lang="fr-BE" sz="1050" dirty="0">
                <a:solidFill>
                  <a:srgbClr val="541D2B"/>
                </a:solidFill>
                <a:latin typeface="Calibri" panose="020F0502020204030204" pitchFamily="34" charset="0"/>
                <a:cs typeface="Calibri" panose="020F0502020204030204" pitchFamily="34" charset="0"/>
              </a:rPr>
              <a:t>									*</a:t>
            </a:r>
            <a:r>
              <a:rPr lang="fr-BE" sz="1200" dirty="0">
                <a:solidFill>
                  <a:srgbClr val="541D2B"/>
                </a:solidFill>
                <a:latin typeface="Calibri" panose="020F0502020204030204" pitchFamily="34" charset="0"/>
                <a:cs typeface="Calibri" panose="020F0502020204030204" pitchFamily="34" charset="0"/>
              </a:rPr>
              <a:t>ESPRIST-Liège 2023</a:t>
            </a:r>
          </a:p>
        </p:txBody>
      </p:sp>
      <p:sp>
        <p:nvSpPr>
          <p:cNvPr id="6" name="ZoneTexte 5">
            <a:extLst>
              <a:ext uri="{FF2B5EF4-FFF2-40B4-BE49-F238E27FC236}">
                <a16:creationId xmlns:a16="http://schemas.microsoft.com/office/drawing/2014/main" id="{1BAA878F-F170-B81E-C26E-6DE8081AE2C1}"/>
              </a:ext>
            </a:extLst>
          </p:cNvPr>
          <p:cNvSpPr txBox="1"/>
          <p:nvPr/>
        </p:nvSpPr>
        <p:spPr>
          <a:xfrm>
            <a:off x="1890584" y="3031433"/>
            <a:ext cx="8241957" cy="1661993"/>
          </a:xfrm>
          <a:prstGeom prst="rect">
            <a:avLst/>
          </a:prstGeom>
          <a:ln>
            <a:solidFill>
              <a:srgbClr val="541D2B"/>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just"/>
            <a:r>
              <a:rPr lang="fr-BE" b="0" i="0" u="none" strike="noStrike" dirty="0">
                <a:solidFill>
                  <a:srgbClr val="000000"/>
                </a:solidFill>
                <a:effectLst/>
                <a:latin typeface="Calibri" panose="020F0502020204030204" pitchFamily="34" charset="0"/>
                <a:cs typeface="Calibri" panose="020F0502020204030204" pitchFamily="34" charset="0"/>
              </a:rPr>
              <a:t>Quand on évalue une action, on le fait selon un angle d’étude (un critère), c’est-à-dire un concept (par exemple la « participation ») qui n’est pas directement observable. On ne mesure pas un concept en tant que tel, mais ses </a:t>
            </a:r>
            <a:r>
              <a:rPr lang="fr-BE" b="0" i="0" u="sng" strike="noStrike" dirty="0">
                <a:solidFill>
                  <a:srgbClr val="000000"/>
                </a:solidFill>
                <a:effectLst/>
                <a:latin typeface="Calibri" panose="020F0502020204030204" pitchFamily="34" charset="0"/>
                <a:cs typeface="Calibri" panose="020F0502020204030204" pitchFamily="34" charset="0"/>
              </a:rPr>
              <a:t>manifestations concrètes</a:t>
            </a:r>
            <a:r>
              <a:rPr lang="fr-BE" b="0" i="0" u="none" strike="noStrike" dirty="0">
                <a:solidFill>
                  <a:srgbClr val="000000"/>
                </a:solidFill>
                <a:effectLst/>
                <a:latin typeface="Calibri" panose="020F0502020204030204" pitchFamily="34" charset="0"/>
                <a:cs typeface="Calibri" panose="020F0502020204030204" pitchFamily="34" charset="0"/>
              </a:rPr>
              <a:t>.</a:t>
            </a:r>
          </a:p>
          <a:p>
            <a:pPr algn="just"/>
            <a:r>
              <a:rPr lang="fr-BE" b="0" i="0" u="none" strike="noStrike" dirty="0">
                <a:solidFill>
                  <a:srgbClr val="000000"/>
                </a:solidFill>
                <a:effectLst/>
                <a:latin typeface="Calibri" panose="020F0502020204030204" pitchFamily="34" charset="0"/>
                <a:cs typeface="Calibri" panose="020F0502020204030204" pitchFamily="34" charset="0"/>
              </a:rPr>
              <a:t>L’indicateur permet de traduire le </a:t>
            </a:r>
            <a:r>
              <a:rPr lang="fr-BE" b="0" i="0" u="none" strike="noStrike" dirty="0">
                <a:solidFill>
                  <a:srgbClr val="541D2B"/>
                </a:solidFill>
                <a:effectLst/>
                <a:latin typeface="Calibri" panose="020F0502020204030204" pitchFamily="34" charset="0"/>
                <a:cs typeface="Calibri" panose="020F0502020204030204" pitchFamily="34" charset="0"/>
              </a:rPr>
              <a:t>critère d’évaluation (l’angle que l’on souhaite observer) </a:t>
            </a:r>
            <a:r>
              <a:rPr lang="fr-BE" b="0" i="0" u="none" strike="noStrike" dirty="0">
                <a:solidFill>
                  <a:schemeClr val="tx1"/>
                </a:solidFill>
                <a:effectLst/>
                <a:latin typeface="Calibri" panose="020F0502020204030204" pitchFamily="34" charset="0"/>
                <a:cs typeface="Calibri" panose="020F0502020204030204" pitchFamily="34" charset="0"/>
              </a:rPr>
              <a:t>en une </a:t>
            </a:r>
            <a:r>
              <a:rPr lang="fr-BE" b="0" i="0" u="none" strike="noStrike" dirty="0">
                <a:solidFill>
                  <a:srgbClr val="541D2B"/>
                </a:solidFill>
                <a:effectLst/>
                <a:latin typeface="Calibri" panose="020F0502020204030204" pitchFamily="34" charset="0"/>
                <a:cs typeface="Calibri" panose="020F0502020204030204" pitchFamily="34" charset="0"/>
              </a:rPr>
              <a:t>donnée observable et mesurable. </a:t>
            </a:r>
          </a:p>
          <a:p>
            <a:pPr algn="r"/>
            <a:r>
              <a:rPr lang="fr-BE" sz="1200" dirty="0">
                <a:solidFill>
                  <a:srgbClr val="541D2B"/>
                </a:solidFill>
                <a:latin typeface="Calibri" panose="020F0502020204030204" pitchFamily="34" charset="0"/>
                <a:cs typeface="Calibri" panose="020F0502020204030204" pitchFamily="34" charset="0"/>
              </a:rPr>
              <a:t>*ESPRIST-Liège 2023</a:t>
            </a:r>
          </a:p>
        </p:txBody>
      </p:sp>
      <p:sp>
        <p:nvSpPr>
          <p:cNvPr id="7" name="ZoneTexte 6">
            <a:extLst>
              <a:ext uri="{FF2B5EF4-FFF2-40B4-BE49-F238E27FC236}">
                <a16:creationId xmlns:a16="http://schemas.microsoft.com/office/drawing/2014/main" id="{3244FCAE-9A3F-43E9-5AAD-48AA6E7715A0}"/>
              </a:ext>
            </a:extLst>
          </p:cNvPr>
          <p:cNvSpPr txBox="1"/>
          <p:nvPr/>
        </p:nvSpPr>
        <p:spPr>
          <a:xfrm>
            <a:off x="1946189" y="5277235"/>
            <a:ext cx="8186352" cy="1538883"/>
          </a:xfrm>
          <a:prstGeom prst="rect">
            <a:avLst/>
          </a:prstGeom>
          <a:ln>
            <a:solidFill>
              <a:srgbClr val="541D2B"/>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just">
              <a:buClr>
                <a:srgbClr val="541D2B"/>
              </a:buClr>
            </a:pPr>
            <a:r>
              <a:rPr lang="fr-BE" i="1" dirty="0">
                <a:solidFill>
                  <a:srgbClr val="000000"/>
                </a:solidFill>
                <a:latin typeface="Calibri" panose="020F0502020204030204" pitchFamily="34" charset="0"/>
                <a:cs typeface="Calibri" panose="020F0502020204030204" pitchFamily="34" charset="0"/>
              </a:rPr>
              <a:t>« Des données qualitatives ou quantitatives, livrant une information synthétique »</a:t>
            </a:r>
            <a:r>
              <a:rPr lang="fr-BE" sz="1400" dirty="0">
                <a:solidFill>
                  <a:srgbClr val="541D2B"/>
                </a:solidFill>
                <a:latin typeface="Calibri" panose="020F0502020204030204" pitchFamily="34" charset="0"/>
                <a:cs typeface="Calibri" panose="020F0502020204030204" pitchFamily="34" charset="0"/>
              </a:rPr>
              <a:t> 											</a:t>
            </a:r>
            <a:r>
              <a:rPr lang="fr-BE" sz="1200" dirty="0">
                <a:solidFill>
                  <a:srgbClr val="541D2B"/>
                </a:solidFill>
                <a:latin typeface="Calibri" panose="020F0502020204030204" pitchFamily="34" charset="0"/>
                <a:cs typeface="Calibri" panose="020F0502020204030204" pitchFamily="34" charset="0"/>
              </a:rPr>
              <a:t>(IBSA, 2014)</a:t>
            </a:r>
          </a:p>
          <a:p>
            <a:pPr algn="just">
              <a:buClr>
                <a:srgbClr val="541D2B"/>
              </a:buClr>
            </a:pPr>
            <a:endParaRPr lang="fr-BE" sz="1100" i="1" dirty="0">
              <a:solidFill>
                <a:srgbClr val="000000"/>
              </a:solidFill>
              <a:latin typeface="Calibri" panose="020F0502020204030204" pitchFamily="34" charset="0"/>
              <a:cs typeface="Calibri" panose="020F0502020204030204" pitchFamily="34" charset="0"/>
            </a:endParaRPr>
          </a:p>
          <a:p>
            <a:pPr>
              <a:buClr>
                <a:srgbClr val="541D2B"/>
              </a:buClr>
            </a:pPr>
            <a:r>
              <a:rPr lang="fr-BE" dirty="0">
                <a:solidFill>
                  <a:srgbClr val="000000"/>
                </a:solidFill>
                <a:latin typeface="Calibri" panose="020F0502020204030204" pitchFamily="34" charset="0"/>
                <a:cs typeface="Calibri" panose="020F0502020204030204" pitchFamily="34" charset="0"/>
              </a:rPr>
              <a:t>« </a:t>
            </a:r>
            <a:r>
              <a:rPr lang="fr-BE" i="1" dirty="0">
                <a:solidFill>
                  <a:srgbClr val="000000"/>
                </a:solidFill>
                <a:latin typeface="Calibri" panose="020F0502020204030204" pitchFamily="34" charset="0"/>
                <a:cs typeface="Calibri" panose="020F0502020204030204" pitchFamily="34" charset="0"/>
              </a:rPr>
              <a:t>Une variable fournissant des informations quantitatives et qualitatives sur un phénomènes donné. Il inclut normalement une valeur et une unité de mesure </a:t>
            </a:r>
            <a:r>
              <a:rPr lang="fr-BE" dirty="0">
                <a:solidFill>
                  <a:srgbClr val="000000"/>
                </a:solidFill>
                <a:latin typeface="Calibri" panose="020F0502020204030204" pitchFamily="34" charset="0"/>
                <a:cs typeface="Calibri" panose="020F0502020204030204" pitchFamily="34" charset="0"/>
              </a:rPr>
              <a:t>» </a:t>
            </a:r>
          </a:p>
          <a:p>
            <a:pPr algn="r">
              <a:buClr>
                <a:srgbClr val="541D2B"/>
              </a:buClr>
            </a:pPr>
            <a:r>
              <a:rPr lang="fr-BE" sz="1200" dirty="0">
                <a:solidFill>
                  <a:srgbClr val="541D2B"/>
                </a:solidFill>
                <a:latin typeface="Calibri" panose="020F0502020204030204" pitchFamily="34" charset="0"/>
                <a:cs typeface="Calibri" panose="020F0502020204030204" pitchFamily="34" charset="0"/>
              </a:rPr>
              <a:t>(Commission européenne, 2014)  </a:t>
            </a:r>
          </a:p>
        </p:txBody>
      </p:sp>
    </p:spTree>
    <p:extLst>
      <p:ext uri="{BB962C8B-B14F-4D97-AF65-F5344CB8AC3E}">
        <p14:creationId xmlns:p14="http://schemas.microsoft.com/office/powerpoint/2010/main" val="17337917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F73143D-4B08-0086-7F7A-A3CC07D7D68C}"/>
              </a:ext>
            </a:extLst>
          </p:cNvPr>
          <p:cNvSpPr>
            <a:spLocks noGrp="1"/>
          </p:cNvSpPr>
          <p:nvPr>
            <p:ph type="title"/>
          </p:nvPr>
        </p:nvSpPr>
        <p:spPr>
          <a:xfrm>
            <a:off x="0" y="13917"/>
            <a:ext cx="12191999" cy="730003"/>
          </a:xfrm>
        </p:spPr>
        <p:txBody>
          <a:bodyPr/>
          <a:lstStyle/>
          <a:p>
            <a:r>
              <a:rPr lang="fr-BE"/>
              <a:t>Les indicateurs: une classification</a:t>
            </a:r>
          </a:p>
        </p:txBody>
      </p:sp>
      <p:sp>
        <p:nvSpPr>
          <p:cNvPr id="3" name="Espace réservé du contenu 2">
            <a:extLst>
              <a:ext uri="{FF2B5EF4-FFF2-40B4-BE49-F238E27FC236}">
                <a16:creationId xmlns:a16="http://schemas.microsoft.com/office/drawing/2014/main" id="{18A1F51A-4145-3A3A-8587-CC507FF919D8}"/>
              </a:ext>
            </a:extLst>
          </p:cNvPr>
          <p:cNvSpPr>
            <a:spLocks noGrp="1"/>
          </p:cNvSpPr>
          <p:nvPr>
            <p:ph idx="1"/>
          </p:nvPr>
        </p:nvSpPr>
        <p:spPr>
          <a:xfrm>
            <a:off x="321276" y="1149178"/>
            <a:ext cx="11870724" cy="5708822"/>
          </a:xfrm>
        </p:spPr>
        <p:txBody>
          <a:bodyPr anchor="t">
            <a:normAutofit/>
          </a:bodyPr>
          <a:lstStyle/>
          <a:p>
            <a:pPr marL="0" indent="0">
              <a:buNone/>
            </a:pPr>
            <a:r>
              <a:rPr lang="fr-BE" dirty="0">
                <a:latin typeface="Calibri" panose="020F0502020204030204" pitchFamily="34" charset="0"/>
                <a:cs typeface="Calibri" panose="020F0502020204030204" pitchFamily="34" charset="0"/>
              </a:rPr>
              <a:t>Une classification selon l’unité de mesure (qualitative ou quantitative):</a:t>
            </a:r>
          </a:p>
          <a:p>
            <a:pPr marL="0" indent="0">
              <a:buNone/>
            </a:pPr>
            <a:endParaRPr lang="fr-BE" dirty="0">
              <a:latin typeface="Calibri" panose="020F0502020204030204" pitchFamily="34" charset="0"/>
              <a:cs typeface="Calibri" panose="020F0502020204030204" pitchFamily="34" charset="0"/>
            </a:endParaRPr>
          </a:p>
          <a:p>
            <a:pPr marL="0" indent="0">
              <a:buNone/>
            </a:pPr>
            <a:endParaRPr lang="fr-BE" dirty="0">
              <a:latin typeface="Calibri" panose="020F0502020204030204" pitchFamily="34" charset="0"/>
              <a:cs typeface="Calibri" panose="020F0502020204030204" pitchFamily="34" charset="0"/>
            </a:endParaRPr>
          </a:p>
          <a:p>
            <a:pPr marL="0" indent="0">
              <a:buNone/>
            </a:pPr>
            <a:endParaRPr lang="fr-BE" dirty="0"/>
          </a:p>
        </p:txBody>
      </p:sp>
      <p:sp>
        <p:nvSpPr>
          <p:cNvPr id="5" name="ZoneTexte 4">
            <a:extLst>
              <a:ext uri="{FF2B5EF4-FFF2-40B4-BE49-F238E27FC236}">
                <a16:creationId xmlns:a16="http://schemas.microsoft.com/office/drawing/2014/main" id="{E2D0AB1F-0A33-23C8-79DD-E649150D872A}"/>
              </a:ext>
            </a:extLst>
          </p:cNvPr>
          <p:cNvSpPr txBox="1"/>
          <p:nvPr/>
        </p:nvSpPr>
        <p:spPr>
          <a:xfrm>
            <a:off x="478172" y="2274838"/>
            <a:ext cx="5058562" cy="3508653"/>
          </a:xfrm>
          <a:prstGeom prst="rect">
            <a:avLst/>
          </a:prstGeom>
          <a:ln>
            <a:solidFill>
              <a:srgbClr val="541D2B"/>
            </a:solidFill>
          </a:ln>
        </p:spPr>
        <p:style>
          <a:lnRef idx="2">
            <a:schemeClr val="dk1"/>
          </a:lnRef>
          <a:fillRef idx="1">
            <a:schemeClr val="lt1"/>
          </a:fillRef>
          <a:effectRef idx="0">
            <a:schemeClr val="dk1"/>
          </a:effectRef>
          <a:fontRef idx="minor">
            <a:schemeClr val="dk1"/>
          </a:fontRef>
        </p:style>
        <p:txBody>
          <a:bodyPr wrap="square" rtlCol="0">
            <a:spAutoFit/>
          </a:bodyPr>
          <a:lstStyle/>
          <a:p>
            <a:pPr marL="0" indent="0">
              <a:buNone/>
            </a:pPr>
            <a:r>
              <a:rPr lang="fr-BE" b="1" dirty="0">
                <a:solidFill>
                  <a:srgbClr val="541D2B"/>
                </a:solidFill>
                <a:latin typeface="Calibri" panose="020F0502020204030204" pitchFamily="34" charset="0"/>
                <a:cs typeface="Calibri" panose="020F0502020204030204" pitchFamily="34" charset="0"/>
              </a:rPr>
              <a:t>Indicateurs quantitatifs</a:t>
            </a:r>
          </a:p>
          <a:p>
            <a:pPr marL="0" indent="0">
              <a:buNone/>
            </a:pPr>
            <a:endParaRPr lang="fr-BE" b="1" dirty="0">
              <a:solidFill>
                <a:srgbClr val="541D2B"/>
              </a:solidFill>
              <a:latin typeface="Calibri" panose="020F0502020204030204" pitchFamily="34" charset="0"/>
              <a:cs typeface="Calibri" panose="020F0502020204030204" pitchFamily="34" charset="0"/>
            </a:endParaRPr>
          </a:p>
          <a:p>
            <a:pPr marL="457200" lvl="1" indent="0">
              <a:buNone/>
            </a:pPr>
            <a:r>
              <a:rPr lang="fr-BE" dirty="0">
                <a:latin typeface="Calibri" panose="020F0502020204030204" pitchFamily="34" charset="0"/>
                <a:cs typeface="Calibri" panose="020F0502020204030204" pitchFamily="34" charset="0"/>
              </a:rPr>
              <a:t>Mesurent des quantités chiffrées et s’expriment </a:t>
            </a:r>
            <a:r>
              <a:rPr lang="fr-BE" b="0" i="0" u="none" strike="noStrike" dirty="0">
                <a:solidFill>
                  <a:srgbClr val="000000"/>
                </a:solidFill>
                <a:effectLst/>
                <a:latin typeface="Calibri" panose="020F0502020204030204" pitchFamily="34" charset="0"/>
                <a:cs typeface="Calibri" panose="020F0502020204030204" pitchFamily="34" charset="0"/>
              </a:rPr>
              <a:t>en chiffres</a:t>
            </a:r>
            <a:endParaRPr lang="fr-BE" dirty="0">
              <a:latin typeface="Calibri" panose="020F0502020204030204" pitchFamily="34" charset="0"/>
              <a:cs typeface="Calibri" panose="020F0502020204030204" pitchFamily="34" charset="0"/>
            </a:endParaRPr>
          </a:p>
          <a:p>
            <a:pPr marL="0" indent="0">
              <a:buNone/>
            </a:pPr>
            <a:endParaRPr lang="fr-BE" dirty="0">
              <a:latin typeface="Calibri" panose="020F0502020204030204" pitchFamily="34" charset="0"/>
              <a:cs typeface="Calibri" panose="020F0502020204030204" pitchFamily="34" charset="0"/>
            </a:endParaRPr>
          </a:p>
          <a:p>
            <a:pPr marL="0" indent="0">
              <a:buNone/>
            </a:pPr>
            <a:r>
              <a:rPr lang="fr-BE" b="1" dirty="0">
                <a:latin typeface="Calibri" panose="020F0502020204030204" pitchFamily="34" charset="0"/>
                <a:cs typeface="Calibri" panose="020F0502020204030204" pitchFamily="34" charset="0"/>
              </a:rPr>
              <a:t>Exemples</a:t>
            </a:r>
          </a:p>
          <a:p>
            <a:pPr marL="742950" lvl="1" indent="-285750">
              <a:buClr>
                <a:srgbClr val="541D2B"/>
              </a:buClr>
              <a:buFont typeface="Courier New" panose="02070309020205020404" pitchFamily="49" charset="0"/>
              <a:buChar char="o"/>
            </a:pPr>
            <a:r>
              <a:rPr lang="fr-BE" dirty="0">
                <a:latin typeface="Calibri" panose="020F0502020204030204" pitchFamily="34" charset="0"/>
                <a:cs typeface="Calibri" panose="020F0502020204030204" pitchFamily="34" charset="0"/>
              </a:rPr>
              <a:t>Nombre de participants à une activité</a:t>
            </a:r>
          </a:p>
          <a:p>
            <a:pPr marL="742950" lvl="1" indent="-285750">
              <a:buClr>
                <a:srgbClr val="541D2B"/>
              </a:buClr>
              <a:buFont typeface="Courier New" panose="02070309020205020404" pitchFamily="49" charset="0"/>
              <a:buChar char="o"/>
            </a:pPr>
            <a:r>
              <a:rPr lang="fr-BE" dirty="0">
                <a:latin typeface="Calibri" panose="020F0502020204030204" pitchFamily="34" charset="0"/>
                <a:cs typeface="Calibri" panose="020F0502020204030204" pitchFamily="34" charset="0"/>
              </a:rPr>
              <a:t>Taux de participation (%)</a:t>
            </a:r>
          </a:p>
          <a:p>
            <a:pPr marL="742950" lvl="1" indent="-285750">
              <a:buClr>
                <a:srgbClr val="541D2B"/>
              </a:buClr>
              <a:buFont typeface="Courier New" panose="02070309020205020404" pitchFamily="49" charset="0"/>
              <a:buChar char="o"/>
            </a:pPr>
            <a:r>
              <a:rPr lang="fr-BE" dirty="0">
                <a:latin typeface="Calibri" panose="020F0502020204030204" pitchFamily="34" charset="0"/>
                <a:cs typeface="Calibri" panose="020F0502020204030204" pitchFamily="34" charset="0"/>
              </a:rPr>
              <a:t>Nombre d’ateliers organisés</a:t>
            </a:r>
          </a:p>
          <a:p>
            <a:pPr marL="742950" lvl="1" indent="-285750">
              <a:buClr>
                <a:srgbClr val="541D2B"/>
              </a:buClr>
              <a:buFont typeface="Courier New" panose="02070309020205020404" pitchFamily="49" charset="0"/>
              <a:buChar char="o"/>
            </a:pPr>
            <a:r>
              <a:rPr lang="fr-BE" dirty="0">
                <a:latin typeface="Calibri" panose="020F0502020204030204" pitchFamily="34" charset="0"/>
                <a:cs typeface="Calibri" panose="020F0502020204030204" pitchFamily="34" charset="0"/>
              </a:rPr>
              <a:t>Pourcentage de bénéficiaires satisfaits</a:t>
            </a:r>
          </a:p>
          <a:p>
            <a:pPr marL="742950" lvl="1" indent="-285750">
              <a:buClr>
                <a:srgbClr val="541D2B"/>
              </a:buClr>
              <a:buFont typeface="Courier New" panose="02070309020205020404" pitchFamily="49" charset="0"/>
              <a:buChar char="o"/>
            </a:pPr>
            <a:r>
              <a:rPr lang="fr-BE" dirty="0">
                <a:latin typeface="Calibri" panose="020F0502020204030204" pitchFamily="34" charset="0"/>
                <a:cs typeface="Calibri" panose="020F0502020204030204" pitchFamily="34" charset="0"/>
              </a:rPr>
              <a:t>Taux d’emploi après un accompagnement</a:t>
            </a:r>
          </a:p>
          <a:p>
            <a:endParaRPr lang="fr-FR" sz="2400" dirty="0"/>
          </a:p>
        </p:txBody>
      </p:sp>
      <p:sp>
        <p:nvSpPr>
          <p:cNvPr id="6" name="ZoneTexte 5">
            <a:extLst>
              <a:ext uri="{FF2B5EF4-FFF2-40B4-BE49-F238E27FC236}">
                <a16:creationId xmlns:a16="http://schemas.microsoft.com/office/drawing/2014/main" id="{AD3E8F17-8703-9676-446F-06A7B5AAAE98}"/>
              </a:ext>
            </a:extLst>
          </p:cNvPr>
          <p:cNvSpPr txBox="1"/>
          <p:nvPr/>
        </p:nvSpPr>
        <p:spPr>
          <a:xfrm>
            <a:off x="6467912" y="2263676"/>
            <a:ext cx="4792910" cy="3693319"/>
          </a:xfrm>
          <a:prstGeom prst="rect">
            <a:avLst/>
          </a:prstGeom>
          <a:ln>
            <a:solidFill>
              <a:srgbClr val="541D2B"/>
            </a:solidFill>
          </a:ln>
        </p:spPr>
        <p:style>
          <a:lnRef idx="2">
            <a:schemeClr val="dk1"/>
          </a:lnRef>
          <a:fillRef idx="1">
            <a:schemeClr val="lt1"/>
          </a:fillRef>
          <a:effectRef idx="0">
            <a:schemeClr val="dk1"/>
          </a:effectRef>
          <a:fontRef idx="minor">
            <a:schemeClr val="dk1"/>
          </a:fontRef>
        </p:style>
        <p:txBody>
          <a:bodyPr wrap="square" rtlCol="0">
            <a:spAutoFit/>
          </a:bodyPr>
          <a:lstStyle/>
          <a:p>
            <a:pPr marL="0"/>
            <a:r>
              <a:rPr lang="fr-BE" b="1" dirty="0">
                <a:solidFill>
                  <a:srgbClr val="541D2B"/>
                </a:solidFill>
                <a:latin typeface="Calibri" panose="020F0502020204030204" pitchFamily="34" charset="0"/>
                <a:cs typeface="Calibri" panose="020F0502020204030204" pitchFamily="34" charset="0"/>
              </a:rPr>
              <a:t>Indicateurs qualitatifs</a:t>
            </a:r>
          </a:p>
          <a:p>
            <a:pPr marL="0"/>
            <a:r>
              <a:rPr lang="fr-BE" b="1" dirty="0">
                <a:solidFill>
                  <a:srgbClr val="541D2B"/>
                </a:solidFill>
                <a:latin typeface="Calibri" panose="020F0502020204030204" pitchFamily="34" charset="0"/>
                <a:cs typeface="Calibri" panose="020F0502020204030204" pitchFamily="34" charset="0"/>
              </a:rPr>
              <a:t> </a:t>
            </a:r>
          </a:p>
          <a:p>
            <a:pPr marL="457200" lvl="1"/>
            <a:r>
              <a:rPr lang="fr-BE" dirty="0">
                <a:latin typeface="Calibri" panose="020F0502020204030204" pitchFamily="34" charset="0"/>
                <a:cs typeface="Calibri" panose="020F0502020204030204" pitchFamily="34" charset="0"/>
              </a:rPr>
              <a:t> Basés sur des discours, opinions, observations</a:t>
            </a:r>
          </a:p>
          <a:p>
            <a:pPr marL="0"/>
            <a:endParaRPr lang="fr-BE" dirty="0">
              <a:latin typeface="Calibri" panose="020F0502020204030204" pitchFamily="34" charset="0"/>
              <a:cs typeface="Calibri" panose="020F0502020204030204" pitchFamily="34" charset="0"/>
            </a:endParaRPr>
          </a:p>
          <a:p>
            <a:pPr marL="0"/>
            <a:r>
              <a:rPr lang="fr-BE" b="1" dirty="0">
                <a:latin typeface="Calibri" panose="020F0502020204030204" pitchFamily="34" charset="0"/>
                <a:cs typeface="Calibri" panose="020F0502020204030204" pitchFamily="34" charset="0"/>
              </a:rPr>
              <a:t>Exemples</a:t>
            </a:r>
          </a:p>
          <a:p>
            <a:pPr marL="742950" lvl="1" indent="-285750">
              <a:buClr>
                <a:srgbClr val="541D2B"/>
              </a:buClr>
              <a:buFont typeface="Courier New" panose="02070309020205020404" pitchFamily="49" charset="0"/>
              <a:buChar char="o"/>
            </a:pPr>
            <a:r>
              <a:rPr lang="fr-BE" dirty="0">
                <a:latin typeface="Calibri" panose="020F0502020204030204" pitchFamily="34" charset="0"/>
                <a:cs typeface="Calibri" panose="020F0502020204030204" pitchFamily="34" charset="0"/>
              </a:rPr>
              <a:t>Degré de satisfaction des participants</a:t>
            </a:r>
          </a:p>
          <a:p>
            <a:pPr marL="742950" lvl="1" indent="-285750">
              <a:buClr>
                <a:srgbClr val="541D2B"/>
              </a:buClr>
              <a:buFont typeface="Courier New" panose="02070309020205020404" pitchFamily="49" charset="0"/>
              <a:buChar char="o"/>
            </a:pPr>
            <a:r>
              <a:rPr lang="fr-BE" dirty="0">
                <a:latin typeface="Calibri" panose="020F0502020204030204" pitchFamily="34" charset="0"/>
                <a:cs typeface="Calibri" panose="020F0502020204030204" pitchFamily="34" charset="0"/>
              </a:rPr>
              <a:t>Perception du climat de confiance</a:t>
            </a:r>
          </a:p>
          <a:p>
            <a:pPr marL="742950" lvl="1" indent="-285750">
              <a:buClr>
                <a:srgbClr val="541D2B"/>
              </a:buClr>
              <a:buFont typeface="Courier New" panose="02070309020205020404" pitchFamily="49" charset="0"/>
              <a:buChar char="o"/>
            </a:pPr>
            <a:r>
              <a:rPr lang="fr-BE" dirty="0">
                <a:latin typeface="Calibri" panose="020F0502020204030204" pitchFamily="34" charset="0"/>
                <a:cs typeface="Calibri" panose="020F0502020204030204" pitchFamily="34" charset="0"/>
              </a:rPr>
              <a:t>Sentiment d’inclusion ou d’appartenance</a:t>
            </a:r>
          </a:p>
          <a:p>
            <a:pPr marL="742950" lvl="1" indent="-285750">
              <a:buClr>
                <a:srgbClr val="541D2B"/>
              </a:buClr>
              <a:buFont typeface="Courier New" panose="02070309020205020404" pitchFamily="49" charset="0"/>
              <a:buChar char="o"/>
            </a:pPr>
            <a:r>
              <a:rPr lang="fr-BE" dirty="0">
                <a:latin typeface="Calibri" panose="020F0502020204030204" pitchFamily="34" charset="0"/>
                <a:cs typeface="Calibri" panose="020F0502020204030204" pitchFamily="34" charset="0"/>
              </a:rPr>
              <a:t>Qualité des interactions entre participants</a:t>
            </a:r>
          </a:p>
          <a:p>
            <a:pPr marL="742950" lvl="1" indent="-285750">
              <a:buClr>
                <a:srgbClr val="541D2B"/>
              </a:buClr>
              <a:buFont typeface="Courier New" panose="02070309020205020404" pitchFamily="49" charset="0"/>
              <a:buChar char="o"/>
            </a:pPr>
            <a:r>
              <a:rPr lang="fr-BE" dirty="0">
                <a:latin typeface="Calibri" panose="020F0502020204030204" pitchFamily="34" charset="0"/>
                <a:cs typeface="Calibri" panose="020F0502020204030204" pitchFamily="34" charset="0"/>
              </a:rPr>
              <a:t>Appréciation des bénéficiaires sur l’utilité des actions</a:t>
            </a:r>
          </a:p>
        </p:txBody>
      </p:sp>
    </p:spTree>
    <p:extLst>
      <p:ext uri="{BB962C8B-B14F-4D97-AF65-F5344CB8AC3E}">
        <p14:creationId xmlns:p14="http://schemas.microsoft.com/office/powerpoint/2010/main" val="131792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FBED58DA-8046-8E3D-4A55-3267171FF28A}"/>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l="217" t="22747" r="39868" b="-199"/>
          <a:stretch/>
        </p:blipFill>
        <p:spPr>
          <a:xfrm>
            <a:off x="3710281" y="101241"/>
            <a:ext cx="8094728" cy="6655518"/>
          </a:xfrm>
          <a:prstGeom prst="rect">
            <a:avLst/>
          </a:prstGeom>
        </p:spPr>
      </p:pic>
      <p:sp>
        <p:nvSpPr>
          <p:cNvPr id="2" name="Titre 1">
            <a:extLst>
              <a:ext uri="{FF2B5EF4-FFF2-40B4-BE49-F238E27FC236}">
                <a16:creationId xmlns:a16="http://schemas.microsoft.com/office/drawing/2014/main" id="{BF73143D-4B08-0086-7F7A-A3CC07D7D68C}"/>
              </a:ext>
            </a:extLst>
          </p:cNvPr>
          <p:cNvSpPr>
            <a:spLocks noGrp="1"/>
          </p:cNvSpPr>
          <p:nvPr>
            <p:ph type="title"/>
          </p:nvPr>
        </p:nvSpPr>
        <p:spPr>
          <a:xfrm>
            <a:off x="196992" y="668710"/>
            <a:ext cx="2601427" cy="3993231"/>
          </a:xfrm>
        </p:spPr>
        <p:txBody>
          <a:bodyPr/>
          <a:lstStyle/>
          <a:p>
            <a:r>
              <a:rPr lang="fr-BE" dirty="0"/>
              <a:t>Les indicateurs: une classification selon ce qu’ils visent à interroger</a:t>
            </a:r>
          </a:p>
        </p:txBody>
      </p:sp>
      <p:sp>
        <p:nvSpPr>
          <p:cNvPr id="3" name="Espace réservé du contenu 2">
            <a:extLst>
              <a:ext uri="{FF2B5EF4-FFF2-40B4-BE49-F238E27FC236}">
                <a16:creationId xmlns:a16="http://schemas.microsoft.com/office/drawing/2014/main" id="{18A1F51A-4145-3A3A-8587-CC507FF919D8}"/>
              </a:ext>
            </a:extLst>
          </p:cNvPr>
          <p:cNvSpPr>
            <a:spLocks noGrp="1"/>
          </p:cNvSpPr>
          <p:nvPr>
            <p:ph idx="1"/>
          </p:nvPr>
        </p:nvSpPr>
        <p:spPr/>
        <p:txBody>
          <a:bodyPr anchor="t">
            <a:normAutofit/>
          </a:bodyPr>
          <a:lstStyle/>
          <a:p>
            <a:pPr marL="0" indent="0">
              <a:buNone/>
            </a:pPr>
            <a:endParaRPr lang="fr-BE" dirty="0">
              <a:latin typeface="Calibri" panose="020F0502020204030204" pitchFamily="34" charset="0"/>
              <a:cs typeface="Calibri" panose="020F0502020204030204" pitchFamily="34" charset="0"/>
            </a:endParaRPr>
          </a:p>
          <a:p>
            <a:pPr marL="0" indent="0">
              <a:buNone/>
            </a:pPr>
            <a:endParaRPr lang="fr-BE" dirty="0">
              <a:latin typeface="Calibri" panose="020F0502020204030204" pitchFamily="34" charset="0"/>
              <a:cs typeface="Calibri" panose="020F0502020204030204" pitchFamily="34" charset="0"/>
            </a:endParaRPr>
          </a:p>
          <a:p>
            <a:pPr marL="0" indent="0">
              <a:buNone/>
            </a:pPr>
            <a:endParaRPr lang="fr-BE" dirty="0"/>
          </a:p>
        </p:txBody>
      </p:sp>
      <p:sp>
        <p:nvSpPr>
          <p:cNvPr id="8" name="ZoneTexte 7">
            <a:extLst>
              <a:ext uri="{FF2B5EF4-FFF2-40B4-BE49-F238E27FC236}">
                <a16:creationId xmlns:a16="http://schemas.microsoft.com/office/drawing/2014/main" id="{907EACCE-B6E6-5B10-88AD-9B12F6B5DFD9}"/>
              </a:ext>
            </a:extLst>
          </p:cNvPr>
          <p:cNvSpPr txBox="1"/>
          <p:nvPr/>
        </p:nvSpPr>
        <p:spPr>
          <a:xfrm>
            <a:off x="677133" y="5426437"/>
            <a:ext cx="2455812" cy="523220"/>
          </a:xfrm>
          <a:prstGeom prst="rect">
            <a:avLst/>
          </a:prstGeom>
          <a:gradFill flip="none" rotWithShape="1">
            <a:gsLst>
              <a:gs pos="0">
                <a:srgbClr val="541D2B">
                  <a:tint val="66000"/>
                  <a:satMod val="160000"/>
                </a:srgbClr>
              </a:gs>
              <a:gs pos="50000">
                <a:srgbClr val="541D2B">
                  <a:tint val="44500"/>
                  <a:satMod val="160000"/>
                </a:srgbClr>
              </a:gs>
              <a:gs pos="100000">
                <a:srgbClr val="541D2B">
                  <a:tint val="23500"/>
                  <a:satMod val="160000"/>
                </a:srgbClr>
              </a:gs>
            </a:gsLst>
            <a:path path="circle">
              <a:fillToRect r="100000" b="100000"/>
            </a:path>
            <a:tileRect l="-100000" t="-100000"/>
          </a:gradFill>
          <a:ln>
            <a:solidFill>
              <a:srgbClr val="541D2B"/>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fr-BE" sz="1400" i="1" dirty="0">
                <a:solidFill>
                  <a:srgbClr val="541D2B"/>
                </a:solidFill>
                <a:latin typeface="Calibri" panose="020F0502020204030204" pitchFamily="34" charset="0"/>
                <a:cs typeface="Calibri" panose="020F0502020204030204" pitchFamily="34" charset="0"/>
              </a:rPr>
              <a:t>(Commission européenne, 2013, 1999) </a:t>
            </a:r>
          </a:p>
        </p:txBody>
      </p:sp>
    </p:spTree>
    <p:extLst>
      <p:ext uri="{BB962C8B-B14F-4D97-AF65-F5344CB8AC3E}">
        <p14:creationId xmlns:p14="http://schemas.microsoft.com/office/powerpoint/2010/main" val="34541345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583A93C-AC6F-9716-60E0-EF019008F998}"/>
              </a:ext>
            </a:extLst>
          </p:cNvPr>
          <p:cNvSpPr>
            <a:spLocks noGrp="1"/>
          </p:cNvSpPr>
          <p:nvPr>
            <p:ph type="title"/>
          </p:nvPr>
        </p:nvSpPr>
        <p:spPr/>
        <p:txBody>
          <a:bodyPr/>
          <a:lstStyle/>
          <a:p>
            <a:r>
              <a:rPr lang="fr-BE" dirty="0"/>
              <a:t>Les indicateurs sur une ligne du temps </a:t>
            </a:r>
          </a:p>
        </p:txBody>
      </p:sp>
      <p:cxnSp>
        <p:nvCxnSpPr>
          <p:cNvPr id="5" name="Connecteur droit avec flèche 4">
            <a:extLst>
              <a:ext uri="{FF2B5EF4-FFF2-40B4-BE49-F238E27FC236}">
                <a16:creationId xmlns:a16="http://schemas.microsoft.com/office/drawing/2014/main" id="{096B8DB8-1FFF-5C59-5B43-B4C5B8E0EBFB}"/>
              </a:ext>
            </a:extLst>
          </p:cNvPr>
          <p:cNvCxnSpPr/>
          <p:nvPr/>
        </p:nvCxnSpPr>
        <p:spPr>
          <a:xfrm>
            <a:off x="1270000" y="3738880"/>
            <a:ext cx="9652000" cy="0"/>
          </a:xfrm>
          <a:prstGeom prst="straightConnector1">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6" name="Ellipse 5">
            <a:extLst>
              <a:ext uri="{FF2B5EF4-FFF2-40B4-BE49-F238E27FC236}">
                <a16:creationId xmlns:a16="http://schemas.microsoft.com/office/drawing/2014/main" id="{55B5098D-2907-3725-046C-340A04FDA6BE}"/>
              </a:ext>
            </a:extLst>
          </p:cNvPr>
          <p:cNvSpPr/>
          <p:nvPr/>
        </p:nvSpPr>
        <p:spPr>
          <a:xfrm>
            <a:off x="4840022" y="3304540"/>
            <a:ext cx="670560" cy="86868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fr-BE"/>
          </a:p>
        </p:txBody>
      </p:sp>
      <p:sp>
        <p:nvSpPr>
          <p:cNvPr id="7" name="ZoneTexte 6">
            <a:extLst>
              <a:ext uri="{FF2B5EF4-FFF2-40B4-BE49-F238E27FC236}">
                <a16:creationId xmlns:a16="http://schemas.microsoft.com/office/drawing/2014/main" id="{C8FD5F2C-CC0C-2C28-0423-1FF722F8FA61}"/>
              </a:ext>
            </a:extLst>
          </p:cNvPr>
          <p:cNvSpPr txBox="1"/>
          <p:nvPr/>
        </p:nvSpPr>
        <p:spPr>
          <a:xfrm>
            <a:off x="4708655" y="2934454"/>
            <a:ext cx="1005127" cy="369332"/>
          </a:xfrm>
          <a:prstGeom prst="rect">
            <a:avLst/>
          </a:prstGeom>
          <a:noFill/>
        </p:spPr>
        <p:txBody>
          <a:bodyPr wrap="square" rtlCol="0">
            <a:spAutoFit/>
          </a:bodyPr>
          <a:lstStyle/>
          <a:p>
            <a:r>
              <a:rPr lang="fr-BE" dirty="0"/>
              <a:t>Action </a:t>
            </a:r>
          </a:p>
        </p:txBody>
      </p:sp>
      <p:sp>
        <p:nvSpPr>
          <p:cNvPr id="8" name="Accolade ouvrante 7">
            <a:extLst>
              <a:ext uri="{FF2B5EF4-FFF2-40B4-BE49-F238E27FC236}">
                <a16:creationId xmlns:a16="http://schemas.microsoft.com/office/drawing/2014/main" id="{04374A59-EDF8-2D11-A555-161A0B4DD254}"/>
              </a:ext>
            </a:extLst>
          </p:cNvPr>
          <p:cNvSpPr/>
          <p:nvPr/>
        </p:nvSpPr>
        <p:spPr>
          <a:xfrm rot="16200000" flipV="1">
            <a:off x="2630580" y="2916169"/>
            <a:ext cx="924554" cy="3438655"/>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fr-BE"/>
          </a:p>
        </p:txBody>
      </p:sp>
      <p:sp>
        <p:nvSpPr>
          <p:cNvPr id="11" name="ZoneTexte 10">
            <a:extLst>
              <a:ext uri="{FF2B5EF4-FFF2-40B4-BE49-F238E27FC236}">
                <a16:creationId xmlns:a16="http://schemas.microsoft.com/office/drawing/2014/main" id="{9C141819-8382-20F6-3BB0-8B74BD0751A6}"/>
              </a:ext>
            </a:extLst>
          </p:cNvPr>
          <p:cNvSpPr txBox="1"/>
          <p:nvPr/>
        </p:nvSpPr>
        <p:spPr>
          <a:xfrm>
            <a:off x="1477773" y="5256006"/>
            <a:ext cx="3026967" cy="369332"/>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fr-BE" dirty="0"/>
              <a:t>Ressources </a:t>
            </a:r>
          </a:p>
        </p:txBody>
      </p:sp>
      <p:cxnSp>
        <p:nvCxnSpPr>
          <p:cNvPr id="13" name="Connecteur droit avec flèche 12">
            <a:extLst>
              <a:ext uri="{FF2B5EF4-FFF2-40B4-BE49-F238E27FC236}">
                <a16:creationId xmlns:a16="http://schemas.microsoft.com/office/drawing/2014/main" id="{5E808AE0-4CB4-B71C-6026-7D093898FDC2}"/>
              </a:ext>
            </a:extLst>
          </p:cNvPr>
          <p:cNvCxnSpPr/>
          <p:nvPr/>
        </p:nvCxnSpPr>
        <p:spPr>
          <a:xfrm flipV="1">
            <a:off x="5175302" y="1849120"/>
            <a:ext cx="0" cy="9347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ZoneTexte 13">
            <a:extLst>
              <a:ext uri="{FF2B5EF4-FFF2-40B4-BE49-F238E27FC236}">
                <a16:creationId xmlns:a16="http://schemas.microsoft.com/office/drawing/2014/main" id="{9F443FF7-144D-1808-670D-7A757CB1B6F8}"/>
              </a:ext>
            </a:extLst>
          </p:cNvPr>
          <p:cNvSpPr txBox="1"/>
          <p:nvPr/>
        </p:nvSpPr>
        <p:spPr>
          <a:xfrm>
            <a:off x="4167278" y="1140422"/>
            <a:ext cx="2016048" cy="369323"/>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fr-BE" dirty="0"/>
              <a:t>Réalisations  </a:t>
            </a:r>
          </a:p>
        </p:txBody>
      </p:sp>
      <p:cxnSp>
        <p:nvCxnSpPr>
          <p:cNvPr id="16" name="Connecteur droit avec flèche 15">
            <a:extLst>
              <a:ext uri="{FF2B5EF4-FFF2-40B4-BE49-F238E27FC236}">
                <a16:creationId xmlns:a16="http://schemas.microsoft.com/office/drawing/2014/main" id="{41379318-6C59-E4B5-88A0-3744F2D6E1A1}"/>
              </a:ext>
            </a:extLst>
          </p:cNvPr>
          <p:cNvCxnSpPr/>
          <p:nvPr/>
        </p:nvCxnSpPr>
        <p:spPr>
          <a:xfrm>
            <a:off x="6309360" y="3738880"/>
            <a:ext cx="0" cy="8991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ZoneTexte 16">
            <a:extLst>
              <a:ext uri="{FF2B5EF4-FFF2-40B4-BE49-F238E27FC236}">
                <a16:creationId xmlns:a16="http://schemas.microsoft.com/office/drawing/2014/main" id="{9E43FEA5-3FEA-A170-E96F-9D512C2F1497}"/>
              </a:ext>
            </a:extLst>
          </p:cNvPr>
          <p:cNvSpPr txBox="1"/>
          <p:nvPr/>
        </p:nvSpPr>
        <p:spPr>
          <a:xfrm>
            <a:off x="5719828" y="4728453"/>
            <a:ext cx="1573120" cy="369322"/>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fr-BE" dirty="0"/>
              <a:t>Résultats </a:t>
            </a:r>
          </a:p>
        </p:txBody>
      </p:sp>
      <p:cxnSp>
        <p:nvCxnSpPr>
          <p:cNvPr id="19" name="Connecteur droit 18">
            <a:extLst>
              <a:ext uri="{FF2B5EF4-FFF2-40B4-BE49-F238E27FC236}">
                <a16:creationId xmlns:a16="http://schemas.microsoft.com/office/drawing/2014/main" id="{302051EB-52BE-7AAE-EA32-89CE480D9B9A}"/>
              </a:ext>
            </a:extLst>
          </p:cNvPr>
          <p:cNvCxnSpPr/>
          <p:nvPr/>
        </p:nvCxnSpPr>
        <p:spPr>
          <a:xfrm>
            <a:off x="9916160" y="3119120"/>
            <a:ext cx="0" cy="1516376"/>
          </a:xfrm>
          <a:prstGeom prst="line">
            <a:avLst/>
          </a:prstGeom>
        </p:spPr>
        <p:style>
          <a:lnRef idx="1">
            <a:schemeClr val="accent1"/>
          </a:lnRef>
          <a:fillRef idx="0">
            <a:schemeClr val="accent1"/>
          </a:fillRef>
          <a:effectRef idx="0">
            <a:schemeClr val="accent1"/>
          </a:effectRef>
          <a:fontRef idx="minor">
            <a:schemeClr val="tx1"/>
          </a:fontRef>
        </p:style>
      </p:cxnSp>
      <p:sp>
        <p:nvSpPr>
          <p:cNvPr id="20" name="ZoneTexte 19">
            <a:extLst>
              <a:ext uri="{FF2B5EF4-FFF2-40B4-BE49-F238E27FC236}">
                <a16:creationId xmlns:a16="http://schemas.microsoft.com/office/drawing/2014/main" id="{C30FC9AC-56F0-5D51-2E73-CCDFD8BC4C66}"/>
              </a:ext>
            </a:extLst>
          </p:cNvPr>
          <p:cNvSpPr txBox="1"/>
          <p:nvPr/>
        </p:nvSpPr>
        <p:spPr>
          <a:xfrm>
            <a:off x="9250681" y="2044005"/>
            <a:ext cx="1330958" cy="92333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fr-BE" dirty="0"/>
              <a:t>Impact</a:t>
            </a:r>
          </a:p>
          <a:p>
            <a:endParaRPr lang="fr-BE" dirty="0"/>
          </a:p>
          <a:p>
            <a:endParaRPr lang="fr-BE" dirty="0"/>
          </a:p>
        </p:txBody>
      </p:sp>
      <p:sp>
        <p:nvSpPr>
          <p:cNvPr id="23" name="Accolade ouvrante 22">
            <a:extLst>
              <a:ext uri="{FF2B5EF4-FFF2-40B4-BE49-F238E27FC236}">
                <a16:creationId xmlns:a16="http://schemas.microsoft.com/office/drawing/2014/main" id="{7002925E-26C3-FDF0-B0CF-AEFBCE3C141A}"/>
              </a:ext>
            </a:extLst>
          </p:cNvPr>
          <p:cNvSpPr/>
          <p:nvPr/>
        </p:nvSpPr>
        <p:spPr>
          <a:xfrm rot="5400000" flipV="1">
            <a:off x="7345075" y="1143011"/>
            <a:ext cx="812795" cy="4075377"/>
          </a:xfrm>
          <a:prstGeom prst="leftBrace">
            <a:avLst/>
          </a:prstGeom>
          <a:ln w="19050">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BE"/>
          </a:p>
        </p:txBody>
      </p:sp>
    </p:spTree>
    <p:extLst>
      <p:ext uri="{BB962C8B-B14F-4D97-AF65-F5344CB8AC3E}">
        <p14:creationId xmlns:p14="http://schemas.microsoft.com/office/powerpoint/2010/main" val="10801658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F73143D-4B08-0086-7F7A-A3CC07D7D68C}"/>
              </a:ext>
            </a:extLst>
          </p:cNvPr>
          <p:cNvSpPr>
            <a:spLocks noGrp="1"/>
          </p:cNvSpPr>
          <p:nvPr>
            <p:ph type="title"/>
          </p:nvPr>
        </p:nvSpPr>
        <p:spPr>
          <a:xfrm>
            <a:off x="0" y="0"/>
            <a:ext cx="12192000" cy="738231"/>
          </a:xfrm>
        </p:spPr>
        <p:txBody>
          <a:bodyPr/>
          <a:lstStyle/>
          <a:p>
            <a:r>
              <a:rPr lang="fr-BE"/>
              <a:t>Les indicateurs: les propriétés </a:t>
            </a:r>
          </a:p>
        </p:txBody>
      </p:sp>
      <p:sp>
        <p:nvSpPr>
          <p:cNvPr id="3" name="Espace réservé du contenu 2">
            <a:extLst>
              <a:ext uri="{FF2B5EF4-FFF2-40B4-BE49-F238E27FC236}">
                <a16:creationId xmlns:a16="http://schemas.microsoft.com/office/drawing/2014/main" id="{18A1F51A-4145-3A3A-8587-CC507FF919D8}"/>
              </a:ext>
            </a:extLst>
          </p:cNvPr>
          <p:cNvSpPr>
            <a:spLocks noGrp="1"/>
          </p:cNvSpPr>
          <p:nvPr>
            <p:ph idx="1"/>
          </p:nvPr>
        </p:nvSpPr>
        <p:spPr>
          <a:xfrm>
            <a:off x="504092" y="1207477"/>
            <a:ext cx="11230708" cy="4923692"/>
          </a:xfrm>
        </p:spPr>
        <p:txBody>
          <a:bodyPr anchor="t"/>
          <a:lstStyle/>
          <a:p>
            <a:pPr marL="0" indent="0">
              <a:buNone/>
            </a:pPr>
            <a:r>
              <a:rPr lang="fr-BE" b="0" i="0" u="none" strike="noStrike" dirty="0">
                <a:solidFill>
                  <a:srgbClr val="000000"/>
                </a:solidFill>
                <a:effectLst/>
                <a:latin typeface="-webkit-standard"/>
              </a:rPr>
              <a:t>On choisit les indicateurs en fonction de leur </a:t>
            </a:r>
            <a:r>
              <a:rPr lang="fr-BE" b="1" i="0" u="none" strike="noStrike" dirty="0">
                <a:solidFill>
                  <a:srgbClr val="000000"/>
                </a:solidFill>
                <a:effectLst/>
                <a:latin typeface="-webkit-standard"/>
              </a:rPr>
              <a:t>utilité</a:t>
            </a:r>
            <a:r>
              <a:rPr lang="fr-BE" b="0" i="0" u="none" strike="noStrike" dirty="0">
                <a:solidFill>
                  <a:srgbClr val="000000"/>
                </a:solidFill>
                <a:effectLst/>
                <a:latin typeface="-webkit-standard"/>
              </a:rPr>
              <a:t>, de leur </a:t>
            </a:r>
            <a:r>
              <a:rPr lang="fr-BE" b="1" i="0" u="none" strike="noStrike" dirty="0">
                <a:solidFill>
                  <a:srgbClr val="000000"/>
                </a:solidFill>
                <a:effectLst/>
                <a:latin typeface="-webkit-standard"/>
              </a:rPr>
              <a:t>faisabilité</a:t>
            </a:r>
            <a:r>
              <a:rPr lang="fr-BE" b="0" i="0" u="none" strike="noStrike" dirty="0">
                <a:solidFill>
                  <a:srgbClr val="000000"/>
                </a:solidFill>
                <a:effectLst/>
                <a:latin typeface="-webkit-standard"/>
              </a:rPr>
              <a:t> et de leur </a:t>
            </a:r>
            <a:r>
              <a:rPr lang="fr-BE" b="1" i="0" u="none" strike="noStrike" dirty="0">
                <a:solidFill>
                  <a:srgbClr val="000000"/>
                </a:solidFill>
                <a:effectLst/>
                <a:latin typeface="-webkit-standard"/>
              </a:rPr>
              <a:t>proximité avec la réalité étudiée</a:t>
            </a:r>
            <a:r>
              <a:rPr lang="fr-BE" b="0" i="0" u="none" strike="noStrike" dirty="0">
                <a:solidFill>
                  <a:srgbClr val="000000"/>
                </a:solidFill>
                <a:effectLst/>
                <a:latin typeface="-webkit-standard"/>
              </a:rPr>
              <a:t>. Il est important de rester réaliste en matière de collecte d’informations : celle-ci doit être possible au regard des moyens disponibles.</a:t>
            </a:r>
          </a:p>
          <a:p>
            <a:pPr marL="0" indent="0" algn="r">
              <a:buNone/>
            </a:pPr>
            <a:r>
              <a:rPr lang="fr-BE" sz="1000" dirty="0">
                <a:solidFill>
                  <a:srgbClr val="541D2B"/>
                </a:solidFill>
                <a:latin typeface="Calibri" panose="020F0502020204030204" pitchFamily="34" charset="0"/>
                <a:cs typeface="Calibri" panose="020F0502020204030204" pitchFamily="34" charset="0"/>
              </a:rPr>
              <a:t>*ESPRIST-Liège 2023</a:t>
            </a:r>
          </a:p>
          <a:p>
            <a:pPr marL="0" indent="0">
              <a:buNone/>
            </a:pPr>
            <a:r>
              <a:rPr lang="fr-BE" dirty="0">
                <a:latin typeface="Calibri" panose="020F0502020204030204" pitchFamily="34" charset="0"/>
                <a:cs typeface="Calibri" panose="020F0502020204030204" pitchFamily="34" charset="0"/>
              </a:rPr>
              <a:t>Indicateur « </a:t>
            </a:r>
            <a:r>
              <a:rPr lang="fr-BE" dirty="0">
                <a:solidFill>
                  <a:srgbClr val="541D2B"/>
                </a:solidFill>
                <a:latin typeface="Calibri" panose="020F0502020204030204" pitchFamily="34" charset="0"/>
                <a:cs typeface="Calibri" panose="020F0502020204030204" pitchFamily="34" charset="0"/>
              </a:rPr>
              <a:t>SMART </a:t>
            </a:r>
            <a:r>
              <a:rPr lang="fr-BE" dirty="0">
                <a:latin typeface="Calibri" panose="020F0502020204030204" pitchFamily="34" charset="0"/>
                <a:cs typeface="Calibri" panose="020F0502020204030204" pitchFamily="34" charset="0"/>
              </a:rPr>
              <a:t>» respecte cinq critères essentiels :</a:t>
            </a:r>
          </a:p>
          <a:p>
            <a:pPr marL="0" indent="0">
              <a:buNone/>
            </a:pPr>
            <a:endParaRPr lang="fr-BE" dirty="0">
              <a:latin typeface="Calibri" panose="020F0502020204030204" pitchFamily="34" charset="0"/>
              <a:cs typeface="Calibri" panose="020F0502020204030204" pitchFamily="34" charset="0"/>
            </a:endParaRPr>
          </a:p>
          <a:p>
            <a:pPr marL="0" indent="0">
              <a:buNone/>
            </a:pPr>
            <a:endParaRPr lang="fr-BE" dirty="0">
              <a:latin typeface="Calibri" panose="020F0502020204030204" pitchFamily="34" charset="0"/>
              <a:cs typeface="Calibri" panose="020F0502020204030204" pitchFamily="34" charset="0"/>
            </a:endParaRPr>
          </a:p>
          <a:p>
            <a:pPr marL="0" indent="0">
              <a:buNone/>
            </a:pPr>
            <a:endParaRPr lang="fr-BE" dirty="0"/>
          </a:p>
        </p:txBody>
      </p:sp>
      <p:sp>
        <p:nvSpPr>
          <p:cNvPr id="4" name="ZoneTexte 3">
            <a:extLst>
              <a:ext uri="{FF2B5EF4-FFF2-40B4-BE49-F238E27FC236}">
                <a16:creationId xmlns:a16="http://schemas.microsoft.com/office/drawing/2014/main" id="{F2B1946F-09BC-010F-3983-D92ABA6ACD2F}"/>
              </a:ext>
            </a:extLst>
          </p:cNvPr>
          <p:cNvSpPr txBox="1"/>
          <p:nvPr/>
        </p:nvSpPr>
        <p:spPr>
          <a:xfrm>
            <a:off x="611535" y="3158497"/>
            <a:ext cx="10687575" cy="2092881"/>
          </a:xfrm>
          <a:prstGeom prst="rect">
            <a:avLst/>
          </a:prstGeom>
          <a:ln>
            <a:solidFill>
              <a:srgbClr val="541D2B"/>
            </a:solidFill>
          </a:ln>
        </p:spPr>
        <p:style>
          <a:lnRef idx="2">
            <a:schemeClr val="dk1"/>
          </a:lnRef>
          <a:fillRef idx="1">
            <a:schemeClr val="lt1"/>
          </a:fillRef>
          <a:effectRef idx="0">
            <a:schemeClr val="dk1"/>
          </a:effectRef>
          <a:fontRef idx="minor">
            <a:schemeClr val="dk1"/>
          </a:fontRef>
        </p:style>
        <p:txBody>
          <a:bodyPr wrap="square" rtlCol="0">
            <a:spAutoFit/>
          </a:bodyPr>
          <a:lstStyle/>
          <a:p>
            <a:endParaRPr lang="fr-FR" sz="2000" dirty="0">
              <a:latin typeface="Calibri" panose="020F0502020204030204" pitchFamily="34" charset="0"/>
              <a:cs typeface="Calibri" panose="020F0502020204030204" pitchFamily="34" charset="0"/>
            </a:endParaRPr>
          </a:p>
          <a:p>
            <a:pPr marL="0" indent="0">
              <a:buNone/>
            </a:pPr>
            <a:r>
              <a:rPr lang="fr-BE" b="1" dirty="0">
                <a:solidFill>
                  <a:srgbClr val="541D2B"/>
                </a:solidFill>
                <a:latin typeface="Calibri" panose="020F0502020204030204" pitchFamily="34" charset="0"/>
                <a:cs typeface="Calibri" panose="020F0502020204030204" pitchFamily="34" charset="0"/>
              </a:rPr>
              <a:t>S — Spécifique </a:t>
            </a:r>
            <a:r>
              <a:rPr lang="fr-BE" dirty="0">
                <a:latin typeface="Calibri" panose="020F0502020204030204" pitchFamily="34" charset="0"/>
                <a:cs typeface="Calibri" panose="020F0502020204030204" pitchFamily="34" charset="0"/>
              </a:rPr>
              <a:t>: il décrit précisément ce qu’on mesure (qui / quoi / où).</a:t>
            </a:r>
          </a:p>
          <a:p>
            <a:pPr marL="0" indent="0">
              <a:buNone/>
            </a:pPr>
            <a:r>
              <a:rPr lang="fr-BE" b="1" dirty="0">
                <a:solidFill>
                  <a:srgbClr val="541D2B"/>
                </a:solidFill>
                <a:latin typeface="Calibri" panose="020F0502020204030204" pitchFamily="34" charset="0"/>
                <a:cs typeface="Calibri" panose="020F0502020204030204" pitchFamily="34" charset="0"/>
              </a:rPr>
              <a:t>M — Mesurable </a:t>
            </a:r>
            <a:r>
              <a:rPr lang="fr-BE" dirty="0">
                <a:latin typeface="Calibri" panose="020F0502020204030204" pitchFamily="34" charset="0"/>
                <a:cs typeface="Calibri" panose="020F0502020204030204" pitchFamily="34" charset="0"/>
              </a:rPr>
              <a:t>: il existe une unité et une méthode (formule) pour le mesurer.</a:t>
            </a:r>
          </a:p>
          <a:p>
            <a:pPr marL="0" indent="0">
              <a:buNone/>
            </a:pPr>
            <a:r>
              <a:rPr lang="fr-BE" b="1" dirty="0">
                <a:solidFill>
                  <a:srgbClr val="541D2B"/>
                </a:solidFill>
                <a:latin typeface="Calibri" panose="020F0502020204030204" pitchFamily="34" charset="0"/>
                <a:cs typeface="Calibri" panose="020F0502020204030204" pitchFamily="34" charset="0"/>
              </a:rPr>
              <a:t>A — Atteignable </a:t>
            </a:r>
            <a:r>
              <a:rPr lang="fr-BE" dirty="0">
                <a:latin typeface="Calibri" panose="020F0502020204030204" pitchFamily="34" charset="0"/>
                <a:cs typeface="Calibri" panose="020F0502020204030204" pitchFamily="34" charset="0"/>
              </a:rPr>
              <a:t>:</a:t>
            </a:r>
            <a:r>
              <a:rPr lang="fr-BE" b="1" dirty="0">
                <a:latin typeface="Calibri" panose="020F0502020204030204" pitchFamily="34" charset="0"/>
                <a:cs typeface="Calibri" panose="020F0502020204030204" pitchFamily="34" charset="0"/>
              </a:rPr>
              <a:t>  </a:t>
            </a:r>
            <a:r>
              <a:rPr lang="fr-BE" dirty="0">
                <a:latin typeface="Calibri" panose="020F0502020204030204" pitchFamily="34" charset="0"/>
                <a:cs typeface="Calibri" panose="020F0502020204030204" pitchFamily="34" charset="0"/>
              </a:rPr>
              <a:t>(Faisable) : la cible est réaliste compte tenu des ressources et contraintes.</a:t>
            </a:r>
          </a:p>
          <a:p>
            <a:pPr marL="0" indent="0">
              <a:buNone/>
            </a:pPr>
            <a:r>
              <a:rPr lang="fr-BE" b="1" dirty="0">
                <a:solidFill>
                  <a:srgbClr val="541D2B"/>
                </a:solidFill>
                <a:latin typeface="Calibri" panose="020F0502020204030204" pitchFamily="34" charset="0"/>
                <a:cs typeface="Calibri" panose="020F0502020204030204" pitchFamily="34" charset="0"/>
              </a:rPr>
              <a:t>R — Pertinent </a:t>
            </a:r>
            <a:r>
              <a:rPr lang="fr-BE" dirty="0">
                <a:solidFill>
                  <a:srgbClr val="541D2B"/>
                </a:solidFill>
                <a:latin typeface="Calibri" panose="020F0502020204030204" pitchFamily="34" charset="0"/>
                <a:cs typeface="Calibri" panose="020F0502020204030204" pitchFamily="34" charset="0"/>
              </a:rPr>
              <a:t>: </a:t>
            </a:r>
            <a:r>
              <a:rPr lang="fr-BE" dirty="0">
                <a:latin typeface="Calibri" panose="020F0502020204030204" pitchFamily="34" charset="0"/>
                <a:cs typeface="Calibri" panose="020F0502020204030204" pitchFamily="34" charset="0"/>
              </a:rPr>
              <a:t>(Relevant) : il est lié à l’objectif stratégique et utile pour la décision.</a:t>
            </a:r>
          </a:p>
          <a:p>
            <a:pPr marL="0" indent="0">
              <a:buNone/>
            </a:pPr>
            <a:r>
              <a:rPr lang="fr-BE" b="1" dirty="0" err="1">
                <a:solidFill>
                  <a:srgbClr val="541D2B"/>
                </a:solidFill>
                <a:latin typeface="Calibri" panose="020F0502020204030204" pitchFamily="34" charset="0"/>
                <a:cs typeface="Calibri" panose="020F0502020204030204" pitchFamily="34" charset="0"/>
              </a:rPr>
              <a:t>T</a:t>
            </a:r>
            <a:r>
              <a:rPr lang="fr-BE" b="1" dirty="0">
                <a:solidFill>
                  <a:srgbClr val="541D2B"/>
                </a:solidFill>
                <a:latin typeface="Calibri" panose="020F0502020204030204" pitchFamily="34" charset="0"/>
                <a:cs typeface="Calibri" panose="020F0502020204030204" pitchFamily="34" charset="0"/>
              </a:rPr>
              <a:t> — Temporel</a:t>
            </a:r>
            <a:r>
              <a:rPr lang="fr-BE" dirty="0">
                <a:solidFill>
                  <a:srgbClr val="541D2B"/>
                </a:solidFill>
                <a:latin typeface="Calibri" panose="020F0502020204030204" pitchFamily="34" charset="0"/>
                <a:cs typeface="Calibri" panose="020F0502020204030204" pitchFamily="34" charset="0"/>
              </a:rPr>
              <a:t> : </a:t>
            </a:r>
            <a:r>
              <a:rPr lang="fr-BE" dirty="0">
                <a:latin typeface="Calibri" panose="020F0502020204030204" pitchFamily="34" charset="0"/>
                <a:cs typeface="Calibri" panose="020F0502020204030204" pitchFamily="34" charset="0"/>
              </a:rPr>
              <a:t>(Time-</a:t>
            </a:r>
            <a:r>
              <a:rPr lang="fr-BE" dirty="0" err="1">
                <a:latin typeface="Calibri" panose="020F0502020204030204" pitchFamily="34" charset="0"/>
                <a:cs typeface="Calibri" panose="020F0502020204030204" pitchFamily="34" charset="0"/>
              </a:rPr>
              <a:t>bound</a:t>
            </a:r>
            <a:r>
              <a:rPr lang="fr-BE" dirty="0">
                <a:latin typeface="Calibri" panose="020F0502020204030204" pitchFamily="34" charset="0"/>
                <a:cs typeface="Calibri" panose="020F0502020204030204" pitchFamily="34" charset="0"/>
              </a:rPr>
              <a:t>) : il a une échéance claire (date ou période).</a:t>
            </a:r>
          </a:p>
          <a:p>
            <a:endParaRPr lang="fr-FR"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620046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a:extLst>
              <a:ext uri="{FF2B5EF4-FFF2-40B4-BE49-F238E27FC236}">
                <a16:creationId xmlns:a16="http://schemas.microsoft.com/office/drawing/2014/main" id="{054F439B-E1A6-B00B-D583-74407283BDFC}"/>
              </a:ext>
            </a:extLst>
          </p:cNvPr>
          <p:cNvSpPr>
            <a:spLocks noGrp="1"/>
          </p:cNvSpPr>
          <p:nvPr>
            <p:ph type="title"/>
          </p:nvPr>
        </p:nvSpPr>
        <p:spPr/>
        <p:txBody>
          <a:bodyPr/>
          <a:lstStyle/>
          <a:p>
            <a:r>
              <a:rPr lang="fr-FR" dirty="0"/>
              <a:t>Les indicateurs de la Cohésion sociale</a:t>
            </a:r>
          </a:p>
        </p:txBody>
      </p:sp>
      <p:sp>
        <p:nvSpPr>
          <p:cNvPr id="8" name="ZoneTexte 7">
            <a:extLst>
              <a:ext uri="{FF2B5EF4-FFF2-40B4-BE49-F238E27FC236}">
                <a16:creationId xmlns:a16="http://schemas.microsoft.com/office/drawing/2014/main" id="{E1E34DA2-42C0-63FC-3D00-EA0DE404F00A}"/>
              </a:ext>
            </a:extLst>
          </p:cNvPr>
          <p:cNvSpPr txBox="1"/>
          <p:nvPr/>
        </p:nvSpPr>
        <p:spPr>
          <a:xfrm>
            <a:off x="4777694" y="5433934"/>
            <a:ext cx="3290341" cy="523220"/>
          </a:xfrm>
          <a:prstGeom prst="rect">
            <a:avLst/>
          </a:prstGeom>
          <a:noFill/>
        </p:spPr>
        <p:txBody>
          <a:bodyPr wrap="square" rtlCol="0">
            <a:spAutoFit/>
          </a:bodyPr>
          <a:lstStyle/>
          <a:p>
            <a:r>
              <a:rPr lang="fr-FR" sz="2800" dirty="0">
                <a:latin typeface="Calibri" panose="020F0502020204030204" pitchFamily="34" charset="0"/>
                <a:cs typeface="Calibri" panose="020F0502020204030204" pitchFamily="34" charset="0"/>
              </a:rPr>
              <a:t>Axe prioritaire 2</a:t>
            </a:r>
          </a:p>
        </p:txBody>
      </p:sp>
    </p:spTree>
    <p:extLst>
      <p:ext uri="{BB962C8B-B14F-4D97-AF65-F5344CB8AC3E}">
        <p14:creationId xmlns:p14="http://schemas.microsoft.com/office/powerpoint/2010/main" val="4204159847"/>
      </p:ext>
    </p:extLst>
  </p:cSld>
  <p:clrMapOvr>
    <a:masterClrMapping/>
  </p:clrMapOvr>
</p:sld>
</file>

<file path=ppt/theme/theme1.xml><?xml version="1.0" encoding="utf-8"?>
<a:theme xmlns:a="http://schemas.openxmlformats.org/drawingml/2006/main" name="Atlas">
  <a:themeElements>
    <a:clrScheme name="Atlas">
      <a:dk1>
        <a:sysClr val="windowText" lastClr="000000"/>
      </a:dk1>
      <a:lt1>
        <a:sysClr val="window" lastClr="FFFFFF"/>
      </a:lt1>
      <a:dk2>
        <a:srgbClr val="454545"/>
      </a:dk2>
      <a:lt2>
        <a:srgbClr val="E0E0E0"/>
      </a:lt2>
      <a:accent1>
        <a:srgbClr val="F81B02"/>
      </a:accent1>
      <a:accent2>
        <a:srgbClr val="FC7715"/>
      </a:accent2>
      <a:accent3>
        <a:srgbClr val="AFBF41"/>
      </a:accent3>
      <a:accent4>
        <a:srgbClr val="50C49F"/>
      </a:accent4>
      <a:accent5>
        <a:srgbClr val="3B95C4"/>
      </a:accent5>
      <a:accent6>
        <a:srgbClr val="B560D4"/>
      </a:accent6>
      <a:hlink>
        <a:srgbClr val="FC5A1A"/>
      </a:hlink>
      <a:folHlink>
        <a:srgbClr val="B49E74"/>
      </a:folHlink>
    </a:clrScheme>
    <a:fontScheme name="Atlas">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tlas">
      <a:fillStyleLst>
        <a:solidFill>
          <a:schemeClr val="phClr"/>
        </a:solidFill>
        <a:gradFill rotWithShape="1">
          <a:gsLst>
            <a:gs pos="0">
              <a:schemeClr val="phClr">
                <a:tint val="62000"/>
                <a:alpha val="60000"/>
                <a:satMod val="109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hade val="90000"/>
            </a:schemeClr>
          </a:solidFill>
          <a:prstDash val="solid"/>
        </a:ln>
        <a:ln w="15875"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38100" dist="25400" dir="5400000" rotWithShape="0">
              <a:srgbClr val="000000">
                <a:alpha val="75000"/>
              </a:srgbClr>
            </a:outerShdw>
          </a:effectLst>
          <a:scene3d>
            <a:camera prst="orthographicFront">
              <a:rot lat="0" lon="0" rev="0"/>
            </a:camera>
            <a:lightRig rig="threePt" dir="tl"/>
          </a:scene3d>
          <a:sp3d>
            <a:bevelT w="0" h="0"/>
          </a:sp3d>
        </a:effectStyle>
      </a:effectStyleLst>
      <a:bgFillStyleLst>
        <a:solidFill>
          <a:schemeClr val="phClr"/>
        </a:solidFill>
        <a:solidFill>
          <a:schemeClr val="phClr"/>
        </a:solidFill>
        <a:gradFill rotWithShape="1">
          <a:gsLst>
            <a:gs pos="10000">
              <a:schemeClr val="phClr">
                <a:tint val="94000"/>
                <a:lumMod val="116000"/>
              </a:schemeClr>
            </a:gs>
            <a:gs pos="100000">
              <a:schemeClr val="phClr">
                <a:tint val="98000"/>
                <a:shade val="86000"/>
                <a:satMod val="90000"/>
                <a:lumMod val="88000"/>
              </a:schemeClr>
            </a:gs>
          </a:gsLst>
          <a:path path="circle">
            <a:fillToRect l="50000" t="15000" r="50000" b="169000"/>
          </a:path>
        </a:gradFill>
      </a:bgFillStyleLst>
    </a:fmtScheme>
  </a:themeElements>
  <a:objectDefaults/>
  <a:extraClrSchemeLst/>
  <a:extLst>
    <a:ext uri="{05A4C25C-085E-4340-85A3-A5531E510DB2}">
      <thm15:themeFamily xmlns:thm15="http://schemas.microsoft.com/office/thememl/2012/main" name="Pres_rapport 2025_ réunion équipe_09102025(1)" id="{3967BCB7-547A-2E42-965F-F295A16E7B66}" vid="{51C30E68-6ED8-A648-919D-C9D3A71151E7}"/>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Atlas</Template>
  <TotalTime>1802</TotalTime>
  <Words>1880</Words>
  <Application>Microsoft Macintosh PowerPoint</Application>
  <PresentationFormat>Grand écran</PresentationFormat>
  <Paragraphs>211</Paragraphs>
  <Slides>22</Slides>
  <Notes>3</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22</vt:i4>
      </vt:variant>
    </vt:vector>
  </HeadingPairs>
  <TitlesOfParts>
    <vt:vector size="29" baseType="lpstr">
      <vt:lpstr>-webkit-standard</vt:lpstr>
      <vt:lpstr>Calibri</vt:lpstr>
      <vt:lpstr>Calibri Light</vt:lpstr>
      <vt:lpstr>Courier New</vt:lpstr>
      <vt:lpstr>Rockwell</vt:lpstr>
      <vt:lpstr>Wingdings</vt:lpstr>
      <vt:lpstr>Atlas</vt:lpstr>
      <vt:lpstr> Evaluation du Plan d’action quinquennal  Ateliers d’outillage pour les associations en Cohésion Sociale </vt:lpstr>
      <vt:lpstr>Déroulé</vt:lpstr>
      <vt:lpstr>Présentation du CRAcs </vt:lpstr>
      <vt:lpstr>Les indicateurs: vers une définition </vt:lpstr>
      <vt:lpstr>Les indicateurs: une classification</vt:lpstr>
      <vt:lpstr>Les indicateurs: une classification selon ce qu’ils visent à interroger</vt:lpstr>
      <vt:lpstr>Les indicateurs sur une ligne du temps </vt:lpstr>
      <vt:lpstr>Les indicateurs: les propriétés </vt:lpstr>
      <vt:lpstr>Les indicateurs de la Cohésion sociale</vt:lpstr>
      <vt:lpstr>Les indicateurs de la politique de Cohésion Sociale </vt:lpstr>
      <vt:lpstr>Les indicateurs de la politique de Cohésion Sociale : Axe 2 </vt:lpstr>
      <vt:lpstr>Les indicateurs de la politique de Cohésion Sociale : Axe 2 </vt:lpstr>
      <vt:lpstr>Les indicateurs de la politique de Cohésion Sociale : Axe 2 </vt:lpstr>
      <vt:lpstr>Les indicateurs de la politique de Cohésion Sociale : Axe 2 </vt:lpstr>
      <vt:lpstr>Les indicateurs de la politique de Cohésion Sociale : Axe 2 </vt:lpstr>
      <vt:lpstr>Travail en binôme </vt:lpstr>
      <vt:lpstr>Travail en binôme </vt:lpstr>
      <vt:lpstr>Indicateur d’impact : synthèse</vt:lpstr>
      <vt:lpstr>Mise en commun </vt:lpstr>
      <vt:lpstr>La suite… </vt:lpstr>
      <vt:lpstr>Suite de cette rencontre </vt:lpstr>
      <vt:lpstr>Merci pour votre attention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Evaluation du Plan d’action quinquennal  Cycle des rencontres en vue d’accompagner  les associations en Cohésion Sociale </dc:title>
  <dc:creator>Fernanda Flacco</dc:creator>
  <cp:lastModifiedBy>Fernanda Flacco</cp:lastModifiedBy>
  <cp:revision>35</cp:revision>
  <cp:lastPrinted>2025-10-08T13:53:43Z</cp:lastPrinted>
  <dcterms:created xsi:type="dcterms:W3CDTF">2026-01-13T15:46:15Z</dcterms:created>
  <dcterms:modified xsi:type="dcterms:W3CDTF">2026-02-06T10:44:13Z</dcterms:modified>
</cp:coreProperties>
</file>