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256" r:id="rId2"/>
    <p:sldId id="466" r:id="rId3"/>
    <p:sldId id="475" r:id="rId4"/>
    <p:sldId id="467" r:id="rId5"/>
    <p:sldId id="469" r:id="rId6"/>
    <p:sldId id="476" r:id="rId7"/>
    <p:sldId id="509" r:id="rId8"/>
    <p:sldId id="471" r:id="rId9"/>
    <p:sldId id="487" r:id="rId10"/>
    <p:sldId id="472" r:id="rId11"/>
    <p:sldId id="473" r:id="rId12"/>
    <p:sldId id="488" r:id="rId13"/>
    <p:sldId id="489" r:id="rId14"/>
    <p:sldId id="490" r:id="rId15"/>
    <p:sldId id="491" r:id="rId16"/>
    <p:sldId id="507" r:id="rId17"/>
    <p:sldId id="468" r:id="rId18"/>
    <p:sldId id="510" r:id="rId19"/>
    <p:sldId id="474" r:id="rId20"/>
    <p:sldId id="508" r:id="rId21"/>
    <p:sldId id="485" r:id="rId22"/>
    <p:sldId id="3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C412763-FD4E-E949-AF58-61C9538F78AB}">
          <p14:sldIdLst>
            <p14:sldId id="256"/>
            <p14:sldId id="466"/>
            <p14:sldId id="475"/>
            <p14:sldId id="467"/>
            <p14:sldId id="469"/>
            <p14:sldId id="476"/>
            <p14:sldId id="509"/>
            <p14:sldId id="471"/>
            <p14:sldId id="487"/>
            <p14:sldId id="472"/>
            <p14:sldId id="473"/>
            <p14:sldId id="488"/>
            <p14:sldId id="489"/>
            <p14:sldId id="490"/>
            <p14:sldId id="491"/>
            <p14:sldId id="507"/>
            <p14:sldId id="468"/>
            <p14:sldId id="510"/>
            <p14:sldId id="474"/>
            <p14:sldId id="508"/>
            <p14:sldId id="485"/>
            <p14:sldId id="386"/>
          </p14:sldIdLst>
        </p14:section>
      </p14:sectionLst>
    </p:ext>
    <p:ext uri="{EFAFB233-063F-42B5-8137-9DF3F51BA10A}">
      <p15:sldGuideLst xmlns:p15="http://schemas.microsoft.com/office/powerpoint/2012/main">
        <p15:guide id="1" orient="horz" pos="686"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3" clrIdx="0">
    <p:extLst>
      <p:ext uri="{19B8F6BF-5375-455C-9EA6-DF929625EA0E}">
        <p15:presenceInfo xmlns:p15="http://schemas.microsoft.com/office/powerpoint/2012/main" userId="Microsoft Office User" providerId="None"/>
      </p:ext>
    </p:extLst>
  </p:cmAuthor>
  <p:cmAuthor id="2" name="Beatriz CBAI" initials="CBAI" lastIdx="1" clrIdx="1">
    <p:extLst>
      <p:ext uri="{19B8F6BF-5375-455C-9EA6-DF929625EA0E}">
        <p15:presenceInfo xmlns:p15="http://schemas.microsoft.com/office/powerpoint/2012/main" userId="Beatriz CBAI" providerId="None"/>
      </p:ext>
    </p:extLst>
  </p:cmAuthor>
  <p:cmAuthor id="3" name="Fernanda Flacco" initials="MOU" lastIdx="1" clrIdx="2">
    <p:extLst>
      <p:ext uri="{19B8F6BF-5375-455C-9EA6-DF929625EA0E}">
        <p15:presenceInfo xmlns:p15="http://schemas.microsoft.com/office/powerpoint/2012/main" userId="Fernanda Flac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D2B"/>
    <a:srgbClr val="000000"/>
    <a:srgbClr val="FFFFFF"/>
    <a:srgbClr val="68168E"/>
    <a:srgbClr val="E6411C"/>
    <a:srgbClr val="F81B02"/>
    <a:srgbClr val="D9D9D9"/>
    <a:srgbClr val="AF0202"/>
    <a:srgbClr val="2B5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93" autoAdjust="0"/>
    <p:restoredTop sz="96405"/>
  </p:normalViewPr>
  <p:slideViewPr>
    <p:cSldViewPr snapToGrid="0">
      <p:cViewPr varScale="1">
        <p:scale>
          <a:sx n="127" d="100"/>
          <a:sy n="127" d="100"/>
        </p:scale>
        <p:origin x="1056" y="176"/>
      </p:cViewPr>
      <p:guideLst>
        <p:guide orient="horz" pos="686"/>
        <p:guide pos="374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0" d="100"/>
          <a:sy n="110" d="100"/>
        </p:scale>
        <p:origin x="25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5F1BD-1036-4544-AB9D-44433F7AA238}" type="datetimeFigureOut">
              <a:rPr lang="fr-FR" smtClean="0"/>
              <a:t>06/02/2026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F10D1-B9EA-864B-9BFD-9AB3EE8FA042}" type="slidenum">
              <a:rPr lang="fr-FR" smtClean="0"/>
              <a:t>‹N°›</a:t>
            </a:fld>
            <a:endParaRPr lang="fr-FR"/>
          </a:p>
        </p:txBody>
      </p:sp>
    </p:spTree>
    <p:extLst>
      <p:ext uri="{BB962C8B-B14F-4D97-AF65-F5344CB8AC3E}">
        <p14:creationId xmlns:p14="http://schemas.microsoft.com/office/powerpoint/2010/main" val="6039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1</a:t>
            </a:fld>
            <a:endParaRPr lang="fr-FR" dirty="0"/>
          </a:p>
        </p:txBody>
      </p:sp>
    </p:spTree>
    <p:extLst>
      <p:ext uri="{BB962C8B-B14F-4D97-AF65-F5344CB8AC3E}">
        <p14:creationId xmlns:p14="http://schemas.microsoft.com/office/powerpoint/2010/main" val="35902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10</a:t>
            </a:fld>
            <a:endParaRPr lang="fr-FR"/>
          </a:p>
        </p:txBody>
      </p:sp>
    </p:spTree>
    <p:extLst>
      <p:ext uri="{BB962C8B-B14F-4D97-AF65-F5344CB8AC3E}">
        <p14:creationId xmlns:p14="http://schemas.microsoft.com/office/powerpoint/2010/main" val="89526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22</a:t>
            </a:fld>
            <a:endParaRPr lang="fr-FR"/>
          </a:p>
        </p:txBody>
      </p:sp>
    </p:spTree>
    <p:extLst>
      <p:ext uri="{BB962C8B-B14F-4D97-AF65-F5344CB8AC3E}">
        <p14:creationId xmlns:p14="http://schemas.microsoft.com/office/powerpoint/2010/main" val="332038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391BE3B-B79F-CC35-C0CF-EBBF795BF2B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 60">
            <a:extLst>
              <a:ext uri="{FF2B5EF4-FFF2-40B4-BE49-F238E27FC236}">
                <a16:creationId xmlns:a16="http://schemas.microsoft.com/office/drawing/2014/main" id="{83FB32C1-5CBC-80BE-B354-CDDA010BB67A}"/>
              </a:ext>
            </a:extLst>
          </p:cNvPr>
          <p:cNvGrpSpPr/>
          <p:nvPr userDrawn="1"/>
        </p:nvGrpSpPr>
        <p:grpSpPr>
          <a:xfrm>
            <a:off x="804672" y="1260088"/>
            <a:ext cx="10588752" cy="4762800"/>
            <a:chOff x="697883" y="1816768"/>
            <a:chExt cx="3674476" cy="3470421"/>
          </a:xfrm>
          <a:solidFill>
            <a:srgbClr val="541D2B">
              <a:alpha val="85098"/>
            </a:srgbClr>
          </a:solidFill>
        </p:grpSpPr>
        <p:sp>
          <p:nvSpPr>
            <p:cNvPr id="18" name="Rectangle 17">
              <a:extLst>
                <a:ext uri="{FF2B5EF4-FFF2-40B4-BE49-F238E27FC236}">
                  <a16:creationId xmlns:a16="http://schemas.microsoft.com/office/drawing/2014/main" id="{EB362BB7-B382-AFE4-4484-CC44CC56EA9E}"/>
                </a:ext>
              </a:extLst>
            </p:cNvPr>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0" name="Rectangle 19">
              <a:extLst>
                <a:ext uri="{FF2B5EF4-FFF2-40B4-BE49-F238E27FC236}">
                  <a16:creationId xmlns:a16="http://schemas.microsoft.com/office/drawing/2014/main" id="{D16B6DB9-1138-7F74-06F3-BD0274B2C717}"/>
                </a:ext>
              </a:extLst>
            </p:cNvPr>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9" name="Isosceles Triangle 22">
              <a:extLst>
                <a:ext uri="{FF2B5EF4-FFF2-40B4-BE49-F238E27FC236}">
                  <a16:creationId xmlns:a16="http://schemas.microsoft.com/office/drawing/2014/main" id="{21C06AA9-A3D6-4C5B-9DAE-24937419D1D5}"/>
                </a:ext>
              </a:extLst>
            </p:cNvPr>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280444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21" name="Group 20"/>
          <p:cNvGrpSpPr/>
          <p:nvPr/>
        </p:nvGrpSpPr>
        <p:grpSpPr>
          <a:xfrm>
            <a:off x="800144" y="1699589"/>
            <a:ext cx="3674476" cy="3470421"/>
            <a:chOff x="697883" y="1816768"/>
            <a:chExt cx="3674476" cy="3470421"/>
          </a:xfrm>
          <a:solidFill>
            <a:srgbClr val="E6411C">
              <a:alpha val="90000"/>
            </a:srgbClr>
          </a:solidFill>
        </p:grpSpPr>
        <p:sp>
          <p:nvSpPr>
            <p:cNvPr id="22" name="Rectangle 21"/>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lvl1pPr>
              <a:buClr>
                <a:srgbClr val="541D2B"/>
              </a:buClr>
              <a:defRPr/>
            </a:lvl1pPr>
            <a:lvl2pPr>
              <a:buClr>
                <a:srgbClr val="541D2B"/>
              </a:buClr>
              <a:defRPr/>
            </a:lvl2pPr>
            <a:lvl3pPr>
              <a:buClr>
                <a:srgbClr val="541D2B"/>
              </a:buClr>
              <a:defRPr/>
            </a:lvl3pPr>
            <a:lvl4pPr>
              <a:buClr>
                <a:srgbClr val="541D2B"/>
              </a:buClr>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372923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a:solidFill>
            <a:srgbClr val="E6411C">
              <a:alpha val="90000"/>
            </a:srgbClr>
          </a:solidFill>
        </p:grpSpPr>
        <p:sp>
          <p:nvSpPr>
            <p:cNvPr id="77" name="Rectangle 76"/>
            <p:cNvSpPr/>
            <p:nvPr/>
          </p:nvSpPr>
          <p:spPr>
            <a:xfrm>
              <a:off x="805336" y="1698331"/>
              <a:ext cx="5941540"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02134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a:solidFill>
            <a:srgbClr val="E6411C">
              <a:alpha val="90000"/>
            </a:srgbClr>
          </a:solidFill>
        </p:grpSpPr>
        <p:sp>
          <p:nvSpPr>
            <p:cNvPr id="23" name="Rectangle 22"/>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71952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solidFill>
          <a:schemeClr val="bg1">
            <a:alpha val="90000"/>
          </a:schemeClr>
        </a:solidFill>
        <a:effectLst/>
      </p:bgPr>
    </p:bg>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717174"/>
            <a:ext cx="3674476" cy="3470421"/>
            <a:chOff x="697883" y="1816768"/>
            <a:chExt cx="3674476" cy="3470421"/>
          </a:xfrm>
          <a:solidFill>
            <a:srgbClr val="E6411C">
              <a:alpha val="90000"/>
            </a:srgbClr>
          </a:solidFill>
        </p:grpSpPr>
        <p:sp>
          <p:nvSpPr>
            <p:cNvPr id="23" name="Rectangle 22"/>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a:solidFill>
            <a:srgbClr val="E6411C">
              <a:alpha val="0"/>
            </a:srgbClr>
          </a:solidFill>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428471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alpha val="9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60FCC1-F670-60A4-0D92-6180584FE000}"/>
              </a:ext>
            </a:extLst>
          </p:cNvPr>
          <p:cNvSpPr/>
          <p:nvPr userDrawn="1"/>
        </p:nvSpPr>
        <p:spPr>
          <a:xfrm>
            <a:off x="-4" y="9143"/>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547361" y="13917"/>
            <a:ext cx="10332842" cy="975891"/>
          </a:xfrm>
          <a:solidFill>
            <a:srgbClr val="E6411C">
              <a:alpha val="0"/>
            </a:srgbClr>
          </a:solidFill>
        </p:spPr>
        <p:txBody>
          <a:bodyPr>
            <a:noAutofit/>
          </a:bodyPr>
          <a:lstStyle>
            <a:lvl1pPr algn="l">
              <a:defRPr sz="2800">
                <a:solidFill>
                  <a:srgbClr val="FFFEFF"/>
                </a:solidFill>
              </a:defRPr>
            </a:lvl1pPr>
          </a:lstStyle>
          <a:p>
            <a:r>
              <a:rPr lang="fr-FR"/>
              <a:t>Modifiez le style du titre</a:t>
            </a:r>
            <a:endParaRPr lang="en-US" dirty="0"/>
          </a:p>
        </p:txBody>
      </p:sp>
      <p:sp>
        <p:nvSpPr>
          <p:cNvPr id="4" name="Date Placeholder 3"/>
          <p:cNvSpPr>
            <a:spLocks noGrp="1"/>
          </p:cNvSpPr>
          <p:nvPr>
            <p:ph type="dt" sz="half" idx="10"/>
          </p:nvPr>
        </p:nvSpPr>
        <p:spPr>
          <a:xfrm>
            <a:off x="8277089" y="5822434"/>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3" name="Content Placeholder 2"/>
          <p:cNvSpPr>
            <a:spLocks noGrp="1"/>
          </p:cNvSpPr>
          <p:nvPr>
            <p:ph idx="1"/>
          </p:nvPr>
        </p:nvSpPr>
        <p:spPr>
          <a:xfrm>
            <a:off x="804672" y="809261"/>
            <a:ext cx="10872706" cy="5248622"/>
          </a:xfrm>
        </p:spPr>
        <p:txBody>
          <a:bodyPr anchor="ctr"/>
          <a:lstStyle>
            <a:lvl1pPr>
              <a:buClr>
                <a:srgbClr val="E6411C"/>
              </a:buClr>
              <a:defRPr/>
            </a:lvl1pPr>
            <a:lvl2pPr>
              <a:buClr>
                <a:srgbClr val="E6411C"/>
              </a:buClr>
              <a:defRPr/>
            </a:lvl2pPr>
            <a:lvl3pPr>
              <a:buClr>
                <a:srgbClr val="E6411C"/>
              </a:buClr>
              <a:defRPr/>
            </a:lvl3pPr>
            <a:lvl4pPr>
              <a:buClr>
                <a:srgbClr val="E6411C"/>
              </a:buClr>
              <a:defRPr/>
            </a:lvl4pPr>
            <a:lvl5pPr>
              <a:buClr>
                <a:srgbClr val="E6411C"/>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Rectangle 10">
            <a:extLst>
              <a:ext uri="{FF2B5EF4-FFF2-40B4-BE49-F238E27FC236}">
                <a16:creationId xmlns:a16="http://schemas.microsoft.com/office/drawing/2014/main" id="{BAC1EF2D-35EF-372B-FE24-D869C9AA5120}"/>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712788" indent="0">
              <a:tabLst/>
            </a:pPr>
            <a:endParaRPr lang="fr-FR" dirty="0"/>
          </a:p>
        </p:txBody>
      </p:sp>
    </p:spTree>
    <p:extLst>
      <p:ext uri="{BB962C8B-B14F-4D97-AF65-F5344CB8AC3E}">
        <p14:creationId xmlns:p14="http://schemas.microsoft.com/office/powerpoint/2010/main" val="18050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alpha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72131E-5EA9-C966-6967-E94A921FE902}"/>
              </a:ext>
            </a:extLst>
          </p:cNvPr>
          <p:cNvSpPr/>
          <p:nvPr userDrawn="1"/>
        </p:nvSpPr>
        <p:spPr>
          <a:xfrm>
            <a:off x="-4" y="9143"/>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216712" y="9143"/>
            <a:ext cx="4487809" cy="975891"/>
          </a:xfrm>
          <a:solidFill>
            <a:srgbClr val="E6411C">
              <a:alpha val="0"/>
            </a:srgbClr>
          </a:solidFill>
        </p:spPr>
        <p:txBody>
          <a:bodyPr>
            <a:noAutofit/>
          </a:bodyPr>
          <a:lstStyle>
            <a:lvl1pPr>
              <a:defRPr sz="3000">
                <a:solidFill>
                  <a:srgbClr val="FFFEFF"/>
                </a:solidFill>
              </a:defRPr>
            </a:lvl1pPr>
          </a:lstStyle>
          <a:p>
            <a:r>
              <a:rPr lang="fr-FR"/>
              <a:t>Modifiez le style du titre</a:t>
            </a:r>
            <a:endParaRPr lang="en-US" dirty="0"/>
          </a:p>
        </p:txBody>
      </p:sp>
      <p:sp>
        <p:nvSpPr>
          <p:cNvPr id="4" name="Date Placeholder 3"/>
          <p:cNvSpPr>
            <a:spLocks noGrp="1"/>
          </p:cNvSpPr>
          <p:nvPr>
            <p:ph type="dt" sz="half" idx="10"/>
          </p:nvPr>
        </p:nvSpPr>
        <p:spPr>
          <a:xfrm>
            <a:off x="8277089" y="5822434"/>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3" name="Content Placeholder 2"/>
          <p:cNvSpPr>
            <a:spLocks noGrp="1"/>
          </p:cNvSpPr>
          <p:nvPr>
            <p:ph idx="1"/>
          </p:nvPr>
        </p:nvSpPr>
        <p:spPr>
          <a:xfrm>
            <a:off x="3313042" y="809261"/>
            <a:ext cx="8364335" cy="5248622"/>
          </a:xfrm>
        </p:spPr>
        <p:txBody>
          <a:bodyPr anchor="ct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ocument 5">
            <a:extLst>
              <a:ext uri="{FF2B5EF4-FFF2-40B4-BE49-F238E27FC236}">
                <a16:creationId xmlns:a16="http://schemas.microsoft.com/office/drawing/2014/main" id="{A71D7AAE-CB7A-0B4A-BE86-F6FE4763CB1B}"/>
              </a:ext>
            </a:extLst>
          </p:cNvPr>
          <p:cNvSpPr/>
          <p:nvPr userDrawn="1"/>
        </p:nvSpPr>
        <p:spPr>
          <a:xfrm>
            <a:off x="0" y="-1"/>
            <a:ext cx="3313042" cy="5248621"/>
          </a:xfrm>
          <a:prstGeom prst="flowChartDocument">
            <a:avLst/>
          </a:prstGeom>
          <a:solidFill>
            <a:srgbClr val="541D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ocument 7">
            <a:extLst>
              <a:ext uri="{FF2B5EF4-FFF2-40B4-BE49-F238E27FC236}">
                <a16:creationId xmlns:a16="http://schemas.microsoft.com/office/drawing/2014/main" id="{F67DAD46-706C-36D5-8D35-840AA1E92B88}"/>
              </a:ext>
            </a:extLst>
          </p:cNvPr>
          <p:cNvSpPr/>
          <p:nvPr userDrawn="1"/>
        </p:nvSpPr>
        <p:spPr>
          <a:xfrm rot="10800000">
            <a:off x="-2" y="1618522"/>
            <a:ext cx="3313042" cy="5248621"/>
          </a:xfrm>
          <a:prstGeom prst="flowChartDocument">
            <a:avLst/>
          </a:prstGeom>
          <a:solidFill>
            <a:srgbClr val="541D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677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3851" y="0"/>
            <a:ext cx="12515851" cy="6858000"/>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a:solidFill>
            <a:srgbClr val="E6411C">
              <a:alpha val="90000"/>
            </a:srgbClr>
          </a:solidFill>
        </p:grpSpPr>
        <p:sp>
          <p:nvSpPr>
            <p:cNvPr id="99" name="Rectangle 98"/>
            <p:cNvSpPr/>
            <p:nvPr/>
          </p:nvSpPr>
          <p:spPr>
            <a:xfrm>
              <a:off x="3259545" y="1186483"/>
              <a:ext cx="5657881" cy="71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414368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392114" y="10633"/>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216639" y="2665141"/>
            <a:ext cx="1709540" cy="1845359"/>
            <a:chOff x="697883" y="1816768"/>
            <a:chExt cx="3674476" cy="3470421"/>
          </a:xfrm>
          <a:solidFill>
            <a:srgbClr val="E6411C">
              <a:alpha val="90000"/>
            </a:srgbClr>
          </a:solidFill>
        </p:grpSpPr>
        <p:sp>
          <p:nvSpPr>
            <p:cNvPr id="60" name="Rectangle 59"/>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61938" y="2992130"/>
            <a:ext cx="1636713" cy="1395458"/>
          </a:xfrm>
        </p:spPr>
        <p:txBody>
          <a:bodyPr lIns="91440" tIns="91440" rIns="91440" bIns="91440">
            <a:normAutofit/>
          </a:bodyPr>
          <a:lstStyle>
            <a:lvl1pPr>
              <a:defRPr sz="2500">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2417764" y="803187"/>
            <a:ext cx="8972706" cy="2382651"/>
          </a:xfrm>
        </p:spPr>
        <p:txBody>
          <a:bodyP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408238" y="3672162"/>
            <a:ext cx="8982231" cy="2383586"/>
          </a:xfrm>
        </p:spPr>
        <p:txBody>
          <a:bodyP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06479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bg1">
            <a:alpha val="9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F4C8E-8660-4072-89DD-55D37499B33E}"/>
              </a:ext>
            </a:extLst>
          </p:cNvPr>
          <p:cNvSpPr/>
          <p:nvPr userDrawn="1"/>
        </p:nvSpPr>
        <p:spPr>
          <a:xfrm>
            <a:off x="-25257" y="0"/>
            <a:ext cx="123455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87633" y="-575732"/>
            <a:ext cx="6063915" cy="2636276"/>
          </a:xfrm>
          <a:noFill/>
        </p:spPr>
        <p:txBody>
          <a:bodyPr lIns="91440" tIns="91440" rIns="91440" bIns="91440"/>
          <a:lstStyle>
            <a:lvl1pPr algn="l">
              <a:defRPr>
                <a:solidFill>
                  <a:schemeClr val="bg1"/>
                </a:solidFill>
              </a:defRPr>
            </a:lvl1pPr>
          </a:lstStyle>
          <a:p>
            <a:r>
              <a:rPr lang="fr-FR"/>
              <a:t>Modifiez le style du titre</a:t>
            </a:r>
            <a:endParaRPr lang="en-US" dirty="0"/>
          </a:p>
        </p:txBody>
      </p:sp>
      <p:sp>
        <p:nvSpPr>
          <p:cNvPr id="5" name="Text Placeholder 4"/>
          <p:cNvSpPr>
            <a:spLocks noGrp="1"/>
          </p:cNvSpPr>
          <p:nvPr>
            <p:ph type="body" sz="quarter" idx="3"/>
          </p:nvPr>
        </p:nvSpPr>
        <p:spPr>
          <a:xfrm>
            <a:off x="490020" y="4111656"/>
            <a:ext cx="10891550" cy="685800"/>
          </a:xfrm>
        </p:spPr>
        <p:txBody>
          <a:bodyPr anchor="ctr">
            <a:noAutofit/>
          </a:bodyPr>
          <a:lstStyle>
            <a:lvl1pPr marL="0" indent="0" algn="l">
              <a:lnSpc>
                <a:spcPct val="100000"/>
              </a:lnSpc>
              <a:buNone/>
              <a:defRPr sz="22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90019" y="4797456"/>
            <a:ext cx="10893047" cy="1704060"/>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
        <p:nvSpPr>
          <p:cNvPr id="11" name="Text Placeholder 4">
            <a:extLst>
              <a:ext uri="{FF2B5EF4-FFF2-40B4-BE49-F238E27FC236}">
                <a16:creationId xmlns:a16="http://schemas.microsoft.com/office/drawing/2014/main" id="{4910505D-183D-1115-5FBF-641BAA6A8AC6}"/>
              </a:ext>
            </a:extLst>
          </p:cNvPr>
          <p:cNvSpPr>
            <a:spLocks noGrp="1"/>
          </p:cNvSpPr>
          <p:nvPr>
            <p:ph type="body" sz="quarter" idx="13"/>
          </p:nvPr>
        </p:nvSpPr>
        <p:spPr>
          <a:xfrm>
            <a:off x="482000" y="1408562"/>
            <a:ext cx="10891550" cy="685800"/>
          </a:xfrm>
        </p:spPr>
        <p:txBody>
          <a:bodyPr anchor="ctr">
            <a:noAutofit/>
          </a:bodyPr>
          <a:lstStyle>
            <a:lvl1pPr marL="0" indent="0" algn="l">
              <a:lnSpc>
                <a:spcPct val="100000"/>
              </a:lnSpc>
              <a:buNone/>
              <a:defRPr sz="22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5">
            <a:extLst>
              <a:ext uri="{FF2B5EF4-FFF2-40B4-BE49-F238E27FC236}">
                <a16:creationId xmlns:a16="http://schemas.microsoft.com/office/drawing/2014/main" id="{5A8C2E41-8E9B-3A66-5DF8-7644E3F30330}"/>
              </a:ext>
            </a:extLst>
          </p:cNvPr>
          <p:cNvSpPr>
            <a:spLocks noGrp="1"/>
          </p:cNvSpPr>
          <p:nvPr>
            <p:ph sz="quarter" idx="14"/>
          </p:nvPr>
        </p:nvSpPr>
        <p:spPr>
          <a:xfrm>
            <a:off x="481999" y="2094362"/>
            <a:ext cx="10893047" cy="1704060"/>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Rectangle 13">
            <a:extLst>
              <a:ext uri="{FF2B5EF4-FFF2-40B4-BE49-F238E27FC236}">
                <a16:creationId xmlns:a16="http://schemas.microsoft.com/office/drawing/2014/main" id="{F1A1E73B-157B-C752-192B-C003C6557A66}"/>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aison">
    <p:bg>
      <p:bgPr>
        <a:solidFill>
          <a:schemeClr val="bg1">
            <a:alpha val="9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F4C8E-8660-4072-89DD-55D37499B33E}"/>
              </a:ext>
            </a:extLst>
          </p:cNvPr>
          <p:cNvSpPr/>
          <p:nvPr userDrawn="1"/>
        </p:nvSpPr>
        <p:spPr>
          <a:xfrm>
            <a:off x="-22870" y="63188"/>
            <a:ext cx="122377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90018" y="63187"/>
            <a:ext cx="11431905" cy="681949"/>
          </a:xfrm>
          <a:noFill/>
        </p:spPr>
        <p:txBody>
          <a:bodyPr lIns="91440" tIns="91440" rIns="91440" bIns="91440">
            <a:normAutofit/>
          </a:bodyPr>
          <a:lstStyle>
            <a:lvl1pPr algn="l">
              <a:defRPr sz="28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90019" y="1359499"/>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90019" y="2255789"/>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
        <p:nvSpPr>
          <p:cNvPr id="7" name="Text Placeholder 2">
            <a:extLst>
              <a:ext uri="{FF2B5EF4-FFF2-40B4-BE49-F238E27FC236}">
                <a16:creationId xmlns:a16="http://schemas.microsoft.com/office/drawing/2014/main" id="{6AFB373A-1419-57CF-901E-CA582DEAF8D5}"/>
              </a:ext>
            </a:extLst>
          </p:cNvPr>
          <p:cNvSpPr>
            <a:spLocks noGrp="1"/>
          </p:cNvSpPr>
          <p:nvPr>
            <p:ph type="body" idx="13"/>
          </p:nvPr>
        </p:nvSpPr>
        <p:spPr>
          <a:xfrm>
            <a:off x="490019" y="4027541"/>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Content Placeholder 3">
            <a:extLst>
              <a:ext uri="{FF2B5EF4-FFF2-40B4-BE49-F238E27FC236}">
                <a16:creationId xmlns:a16="http://schemas.microsoft.com/office/drawing/2014/main" id="{AD5C557E-91D2-CA39-8F7B-687F63AAD47D}"/>
              </a:ext>
            </a:extLst>
          </p:cNvPr>
          <p:cNvSpPr>
            <a:spLocks noGrp="1"/>
          </p:cNvSpPr>
          <p:nvPr>
            <p:ph sz="half" idx="14"/>
          </p:nvPr>
        </p:nvSpPr>
        <p:spPr>
          <a:xfrm>
            <a:off x="490019" y="4923831"/>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2">
            <a:extLst>
              <a:ext uri="{FF2B5EF4-FFF2-40B4-BE49-F238E27FC236}">
                <a16:creationId xmlns:a16="http://schemas.microsoft.com/office/drawing/2014/main" id="{D50D133E-211A-5105-8CAE-16B06A115A34}"/>
              </a:ext>
            </a:extLst>
          </p:cNvPr>
          <p:cNvSpPr>
            <a:spLocks noGrp="1"/>
          </p:cNvSpPr>
          <p:nvPr>
            <p:ph type="body" idx="15"/>
          </p:nvPr>
        </p:nvSpPr>
        <p:spPr>
          <a:xfrm>
            <a:off x="6328381" y="1366261"/>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a:extLst>
              <a:ext uri="{FF2B5EF4-FFF2-40B4-BE49-F238E27FC236}">
                <a16:creationId xmlns:a16="http://schemas.microsoft.com/office/drawing/2014/main" id="{676451AA-70C5-134C-78E7-174746858357}"/>
              </a:ext>
            </a:extLst>
          </p:cNvPr>
          <p:cNvSpPr>
            <a:spLocks noGrp="1"/>
          </p:cNvSpPr>
          <p:nvPr>
            <p:ph sz="half" idx="16"/>
          </p:nvPr>
        </p:nvSpPr>
        <p:spPr>
          <a:xfrm>
            <a:off x="6328381" y="2262551"/>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Text Placeholder 2">
            <a:extLst>
              <a:ext uri="{FF2B5EF4-FFF2-40B4-BE49-F238E27FC236}">
                <a16:creationId xmlns:a16="http://schemas.microsoft.com/office/drawing/2014/main" id="{AA4C89B9-68F2-9368-B025-EAE0DF81EDF0}"/>
              </a:ext>
            </a:extLst>
          </p:cNvPr>
          <p:cNvSpPr>
            <a:spLocks noGrp="1"/>
          </p:cNvSpPr>
          <p:nvPr>
            <p:ph type="body" idx="17"/>
          </p:nvPr>
        </p:nvSpPr>
        <p:spPr>
          <a:xfrm>
            <a:off x="6328381" y="4034303"/>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Content Placeholder 3">
            <a:extLst>
              <a:ext uri="{FF2B5EF4-FFF2-40B4-BE49-F238E27FC236}">
                <a16:creationId xmlns:a16="http://schemas.microsoft.com/office/drawing/2014/main" id="{DB7E313C-6FEE-637E-D228-269628AD810B}"/>
              </a:ext>
            </a:extLst>
          </p:cNvPr>
          <p:cNvSpPr>
            <a:spLocks noGrp="1"/>
          </p:cNvSpPr>
          <p:nvPr>
            <p:ph sz="half" idx="18"/>
          </p:nvPr>
        </p:nvSpPr>
        <p:spPr>
          <a:xfrm>
            <a:off x="6328381" y="4930593"/>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6" name="Rectangle 15">
            <a:extLst>
              <a:ext uri="{FF2B5EF4-FFF2-40B4-BE49-F238E27FC236}">
                <a16:creationId xmlns:a16="http://schemas.microsoft.com/office/drawing/2014/main" id="{376FDD22-5DEA-88A5-5FB7-70D803381122}"/>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769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alpha val="9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FA4401-2EFA-BD41-5530-6DD7D79408F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 60">
            <a:extLst>
              <a:ext uri="{FF2B5EF4-FFF2-40B4-BE49-F238E27FC236}">
                <a16:creationId xmlns:a16="http://schemas.microsoft.com/office/drawing/2014/main" id="{AEAE4212-0373-D9C1-2674-F9FE6E21C487}"/>
              </a:ext>
            </a:extLst>
          </p:cNvPr>
          <p:cNvGrpSpPr/>
          <p:nvPr userDrawn="1"/>
        </p:nvGrpSpPr>
        <p:grpSpPr>
          <a:xfrm>
            <a:off x="0" y="0"/>
            <a:ext cx="12192000" cy="5153418"/>
            <a:chOff x="697883" y="1816768"/>
            <a:chExt cx="3674476" cy="3478234"/>
          </a:xfrm>
          <a:solidFill>
            <a:srgbClr val="541D2B">
              <a:alpha val="85882"/>
            </a:srgbClr>
          </a:solidFill>
        </p:grpSpPr>
        <p:sp>
          <p:nvSpPr>
            <p:cNvPr id="11" name="Rectangle 10">
              <a:extLst>
                <a:ext uri="{FF2B5EF4-FFF2-40B4-BE49-F238E27FC236}">
                  <a16:creationId xmlns:a16="http://schemas.microsoft.com/office/drawing/2014/main" id="{1D34D6CC-4386-E9BC-73B8-65DE0C71AAE8}"/>
                </a:ext>
              </a:extLst>
            </p:cNvPr>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2" name="Isosceles Triangle 22">
              <a:extLst>
                <a:ext uri="{FF2B5EF4-FFF2-40B4-BE49-F238E27FC236}">
                  <a16:creationId xmlns:a16="http://schemas.microsoft.com/office/drawing/2014/main" id="{F67B8AC0-DCD0-1AC6-D8F6-6346F63EE3A9}"/>
                </a:ext>
              </a:extLst>
            </p:cNvPr>
            <p:cNvSpPr/>
            <p:nvPr/>
          </p:nvSpPr>
          <p:spPr>
            <a:xfrm rot="10800000">
              <a:off x="2380224" y="5022599"/>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3" name="Rectangle 12">
              <a:extLst>
                <a:ext uri="{FF2B5EF4-FFF2-40B4-BE49-F238E27FC236}">
                  <a16:creationId xmlns:a16="http://schemas.microsoft.com/office/drawing/2014/main" id="{FB4FCFA4-8504-61D9-F6DA-FB2A79B93DEB}"/>
                </a:ext>
              </a:extLst>
            </p:cNvPr>
            <p:cNvSpPr/>
            <p:nvPr/>
          </p:nvSpPr>
          <p:spPr>
            <a:xfrm>
              <a:off x="697883" y="2392840"/>
              <a:ext cx="3674476"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pSp>
      <p:sp>
        <p:nvSpPr>
          <p:cNvPr id="2" name="Title 1"/>
          <p:cNvSpPr>
            <a:spLocks noGrp="1"/>
          </p:cNvSpPr>
          <p:nvPr>
            <p:ph type="title"/>
          </p:nvPr>
        </p:nvSpPr>
        <p:spPr>
          <a:xfrm>
            <a:off x="1590261" y="1539157"/>
            <a:ext cx="9665208" cy="2456442"/>
          </a:xfrm>
          <a:noFill/>
        </p:spPr>
        <p:txBody>
          <a:bodyPr/>
          <a:lstStyle>
            <a:lvl1pPr>
              <a:defRPr>
                <a:solidFill>
                  <a:schemeClr val="bg1"/>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E9AD5D5-D23E-4963-92AD-8C9F3B727932}" type="datetimeFigureOut">
              <a:rPr lang="en-GB" smtClean="0"/>
              <a:t>06/02/2026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240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78989F-64E0-43DB-31B2-C91328AD029E}"/>
              </a:ext>
            </a:extLst>
          </p:cNvPr>
          <p:cNvSpPr/>
          <p:nvPr userDrawn="1"/>
        </p:nvSpPr>
        <p:spPr>
          <a:xfrm>
            <a:off x="-1" y="0"/>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Date Placeholder 1"/>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52285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E9AD5D5-D23E-4963-92AD-8C9F3B727932}" type="datetimeFigureOut">
              <a:rPr lang="en-GB" smtClean="0"/>
              <a:t>06/02/2026</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D5FF31F-95DB-4282-8B62-55025E2D0C8E}" type="slidenum">
              <a:rPr lang="en-GB" smtClean="0"/>
              <a:t>‹N°›</a:t>
            </a:fld>
            <a:endParaRPr lang="en-GB"/>
          </a:p>
        </p:txBody>
      </p:sp>
    </p:spTree>
    <p:extLst>
      <p:ext uri="{BB962C8B-B14F-4D97-AF65-F5344CB8AC3E}">
        <p14:creationId xmlns:p14="http://schemas.microsoft.com/office/powerpoint/2010/main" val="2122295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eatriz.camargo@cbai.b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49A79-CCA2-A56C-90EA-9D4EC517C262}"/>
              </a:ext>
            </a:extLst>
          </p:cNvPr>
          <p:cNvSpPr>
            <a:spLocks noGrp="1"/>
          </p:cNvSpPr>
          <p:nvPr>
            <p:ph type="ctrTitle"/>
          </p:nvPr>
        </p:nvSpPr>
        <p:spPr>
          <a:xfrm>
            <a:off x="718022" y="1652254"/>
            <a:ext cx="10587790" cy="3553491"/>
          </a:xfrm>
        </p:spPr>
        <p:txBody>
          <a:bodyPr anchor="ctr">
            <a:normAutofit/>
          </a:bodyPr>
          <a:lstStyle/>
          <a:p>
            <a:pPr>
              <a:lnSpc>
                <a:spcPct val="100000"/>
              </a:lnSpc>
            </a:pPr>
            <a:r>
              <a:rPr lang="fr-BE" sz="4400" b="1" dirty="0">
                <a:solidFill>
                  <a:schemeClr val="bg1"/>
                </a:solidFill>
              </a:rPr>
              <a:t>	Evaluation du Plan d’action quinquennal</a:t>
            </a:r>
            <a:br>
              <a:rPr lang="fr-BE" sz="4400" b="1" dirty="0">
                <a:solidFill>
                  <a:schemeClr val="bg1"/>
                </a:solidFill>
              </a:rPr>
            </a:br>
            <a:br>
              <a:rPr lang="fr-BE" sz="4400" b="1" dirty="0">
                <a:solidFill>
                  <a:schemeClr val="bg1"/>
                </a:solidFill>
              </a:rPr>
            </a:br>
            <a:r>
              <a:rPr lang="fr-BE" sz="2400" b="1" i="1" dirty="0">
                <a:solidFill>
                  <a:schemeClr val="bg1"/>
                </a:solidFill>
                <a:cs typeface="Times New Roman" panose="02020603050405020304" pitchFamily="18" charset="0"/>
              </a:rPr>
              <a:t>Ateliers d’outillage pour </a:t>
            </a:r>
            <a:r>
              <a:rPr lang="fr-BE" sz="2400" b="1" i="1" dirty="0">
                <a:effectLst/>
                <a:ea typeface="Calibri" panose="020F0502020204030204" pitchFamily="34" charset="0"/>
                <a:cs typeface="Times New Roman" panose="02020603050405020304" pitchFamily="18" charset="0"/>
              </a:rPr>
              <a:t>les associations en Cohésion Sociale</a:t>
            </a:r>
            <a:br>
              <a:rPr lang="fr-BE" sz="2400" dirty="0">
                <a:effectLst/>
                <a:ea typeface="Calibri" panose="020F0502020204030204" pitchFamily="34" charset="0"/>
                <a:cs typeface="Times New Roman" panose="02020603050405020304" pitchFamily="18" charset="0"/>
              </a:rPr>
            </a:br>
            <a:endParaRPr lang="fr-BE" sz="2400" b="1" dirty="0">
              <a:solidFill>
                <a:schemeClr val="bg1"/>
              </a:solidFill>
            </a:endParaRPr>
          </a:p>
        </p:txBody>
      </p:sp>
      <p:pic>
        <p:nvPicPr>
          <p:cNvPr id="7" name="Image 6">
            <a:extLst>
              <a:ext uri="{FF2B5EF4-FFF2-40B4-BE49-F238E27FC236}">
                <a16:creationId xmlns:a16="http://schemas.microsoft.com/office/drawing/2014/main" id="{6E61160A-9250-EB6D-473B-F3D4EA95E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05" y="234167"/>
            <a:ext cx="3148101" cy="808887"/>
          </a:xfrm>
          <a:prstGeom prst="rect">
            <a:avLst/>
          </a:prstGeom>
        </p:spPr>
      </p:pic>
    </p:spTree>
    <p:extLst>
      <p:ext uri="{BB962C8B-B14F-4D97-AF65-F5344CB8AC3E}">
        <p14:creationId xmlns:p14="http://schemas.microsoft.com/office/powerpoint/2010/main" val="177669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65036" y="0"/>
            <a:ext cx="12257035" cy="800117"/>
          </a:xfrm>
        </p:spPr>
        <p:txBody>
          <a:bodyPr/>
          <a:lstStyle/>
          <a:p>
            <a:r>
              <a:rPr lang="fr-BE" dirty="0"/>
              <a:t>Les indicateurs de la politique de Cohésion Sociale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586550" y="1242646"/>
            <a:ext cx="11605449" cy="5615354"/>
          </a:xfrm>
        </p:spPr>
        <p:txBody>
          <a:bodyPr anchor="t"/>
          <a:lstStyle/>
          <a:p>
            <a:pPr marL="0" indent="0">
              <a:buNone/>
            </a:pPr>
            <a:r>
              <a:rPr lang="fr-BE" b="1" dirty="0">
                <a:latin typeface="Calibri" panose="020F0502020204030204" pitchFamily="34" charset="0"/>
                <a:cs typeface="Calibri" panose="020F0502020204030204" pitchFamily="34" charset="0"/>
              </a:rPr>
              <a:t>Lien avec le décret et les objectif de chaque axe prioritaire </a:t>
            </a:r>
          </a:p>
          <a:p>
            <a:pPr marL="0" indent="0">
              <a:buNone/>
            </a:pPr>
            <a:endParaRPr lang="fr-BE" dirty="0"/>
          </a:p>
        </p:txBody>
      </p:sp>
      <p:sp>
        <p:nvSpPr>
          <p:cNvPr id="5" name="ZoneTexte 4">
            <a:extLst>
              <a:ext uri="{FF2B5EF4-FFF2-40B4-BE49-F238E27FC236}">
                <a16:creationId xmlns:a16="http://schemas.microsoft.com/office/drawing/2014/main" id="{7B8BC90C-DB24-B76C-EA03-438E3752D5DE}"/>
              </a:ext>
            </a:extLst>
          </p:cNvPr>
          <p:cNvSpPr txBox="1"/>
          <p:nvPr/>
        </p:nvSpPr>
        <p:spPr>
          <a:xfrm>
            <a:off x="434151" y="1883695"/>
            <a:ext cx="1812022" cy="651178"/>
          </a:xfrm>
          <a:prstGeom prst="rect">
            <a:avLst/>
          </a:prstGeom>
          <a:noFill/>
        </p:spPr>
        <p:txBody>
          <a:bodyPr wrap="square" rtlCol="0">
            <a:spAutoFit/>
          </a:bodyPr>
          <a:lstStyle/>
          <a:p>
            <a:endParaRPr lang="fr-FR"/>
          </a:p>
        </p:txBody>
      </p:sp>
      <p:sp>
        <p:nvSpPr>
          <p:cNvPr id="6" name="ZoneTexte 5">
            <a:extLst>
              <a:ext uri="{FF2B5EF4-FFF2-40B4-BE49-F238E27FC236}">
                <a16:creationId xmlns:a16="http://schemas.microsoft.com/office/drawing/2014/main" id="{9C209153-D4D8-9933-A863-2C341D6E1AD5}"/>
              </a:ext>
            </a:extLst>
          </p:cNvPr>
          <p:cNvSpPr txBox="1"/>
          <p:nvPr/>
        </p:nvSpPr>
        <p:spPr>
          <a:xfrm>
            <a:off x="586551" y="2036095"/>
            <a:ext cx="1812022" cy="651178"/>
          </a:xfrm>
          <a:prstGeom prst="rect">
            <a:avLst/>
          </a:prstGeom>
          <a:noFill/>
        </p:spPr>
        <p:txBody>
          <a:bodyPr wrap="square" rtlCol="0">
            <a:spAutoFit/>
          </a:bodyPr>
          <a:lstStyle/>
          <a:p>
            <a:endParaRPr lang="fr-FR"/>
          </a:p>
        </p:txBody>
      </p:sp>
      <p:sp>
        <p:nvSpPr>
          <p:cNvPr id="7" name="ZoneTexte 6">
            <a:extLst>
              <a:ext uri="{FF2B5EF4-FFF2-40B4-BE49-F238E27FC236}">
                <a16:creationId xmlns:a16="http://schemas.microsoft.com/office/drawing/2014/main" id="{F069EE79-69F9-1746-700B-7DF62A1DA4A0}"/>
              </a:ext>
            </a:extLst>
          </p:cNvPr>
          <p:cNvSpPr txBox="1"/>
          <p:nvPr/>
        </p:nvSpPr>
        <p:spPr>
          <a:xfrm>
            <a:off x="424363" y="1786706"/>
            <a:ext cx="1812022" cy="651178"/>
          </a:xfrm>
          <a:prstGeom prst="rect">
            <a:avLst/>
          </a:prstGeom>
          <a:noFill/>
        </p:spPr>
        <p:txBody>
          <a:bodyPr wrap="square" rtlCol="0">
            <a:spAutoFit/>
          </a:bodyPr>
          <a:lstStyle/>
          <a:p>
            <a:endParaRPr lang="fr-FR"/>
          </a:p>
        </p:txBody>
      </p:sp>
      <p:sp>
        <p:nvSpPr>
          <p:cNvPr id="8" name="ZoneTexte 7">
            <a:extLst>
              <a:ext uri="{FF2B5EF4-FFF2-40B4-BE49-F238E27FC236}">
                <a16:creationId xmlns:a16="http://schemas.microsoft.com/office/drawing/2014/main" id="{A17FDCFE-6F97-06BB-B453-8A63B3FE83BA}"/>
              </a:ext>
            </a:extLst>
          </p:cNvPr>
          <p:cNvSpPr txBox="1"/>
          <p:nvPr/>
        </p:nvSpPr>
        <p:spPr>
          <a:xfrm>
            <a:off x="749283" y="2225608"/>
            <a:ext cx="10442337" cy="923330"/>
          </a:xfrm>
          <a:prstGeom prst="rect">
            <a:avLst/>
          </a:prstGeom>
          <a:noFill/>
        </p:spPr>
        <p:txBody>
          <a:bodyPr wrap="square" rtlCol="0">
            <a:spAutoFit/>
          </a:bodyPr>
          <a:lstStyle/>
          <a:p>
            <a:r>
              <a:rPr lang="fr-BE" b="0" i="0" u="none" strike="noStrike" dirty="0">
                <a:solidFill>
                  <a:srgbClr val="000000"/>
                </a:solidFill>
                <a:effectLst/>
                <a:latin typeface="-webkit-standard"/>
              </a:rPr>
              <a:t>Les actions de cohésion sociale répondent aux objectifs de la politique, lesquels sont déclinés pour chaque axe prioritaire. Les indicateurs servent à évaluer ces actions. Il en découle que les indicateurs doivent eux-mêmes être </a:t>
            </a:r>
            <a:r>
              <a:rPr lang="fr-BE" b="1" i="0" u="none" strike="noStrike" dirty="0">
                <a:solidFill>
                  <a:srgbClr val="541D2B"/>
                </a:solidFill>
                <a:effectLst/>
                <a:latin typeface="-webkit-standard"/>
              </a:rPr>
              <a:t>directement liés — et pertinents — au regard des objectifs des axes prioritaires</a:t>
            </a:r>
            <a:r>
              <a:rPr lang="fr-BE" b="0" i="0" u="none" strike="noStrike" dirty="0">
                <a:solidFill>
                  <a:srgbClr val="000000"/>
                </a:solidFill>
                <a:effectLst/>
                <a:latin typeface="-webkit-standard"/>
              </a:rPr>
              <a:t>.</a:t>
            </a:r>
            <a:r>
              <a:rPr lang="fr-FR" dirty="0"/>
              <a:t> </a:t>
            </a:r>
          </a:p>
        </p:txBody>
      </p:sp>
    </p:spTree>
    <p:extLst>
      <p:ext uri="{BB962C8B-B14F-4D97-AF65-F5344CB8AC3E}">
        <p14:creationId xmlns:p14="http://schemas.microsoft.com/office/powerpoint/2010/main" val="33947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1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644770" y="1467288"/>
            <a:ext cx="11090030" cy="3108543"/>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Objectifs de l’Axe 1 (Arrêté 2019 , Art 4)</a:t>
            </a:r>
          </a:p>
          <a:p>
            <a:endParaRPr lang="fr-FR" sz="1600" b="1" dirty="0">
              <a:latin typeface="Calibri" panose="020F0502020204030204" pitchFamily="34" charset="0"/>
              <a:cs typeface="Calibri" panose="020F0502020204030204" pitchFamily="34" charset="0"/>
            </a:endParaRPr>
          </a:p>
          <a:p>
            <a:r>
              <a:rPr lang="fr-BE" sz="1600" b="0" i="0" u="none" strike="noStrike" dirty="0">
                <a:solidFill>
                  <a:srgbClr val="000000"/>
                </a:solidFill>
                <a:effectLst/>
                <a:latin typeface="Calibri" panose="020F0502020204030204" pitchFamily="34" charset="0"/>
                <a:cs typeface="Calibri" panose="020F0502020204030204" pitchFamily="34" charset="0"/>
              </a:rPr>
              <a:t> </a:t>
            </a:r>
            <a:r>
              <a:rPr lang="fr-BE" sz="2000" b="0" i="0" u="none" strike="noStrike" dirty="0">
                <a:solidFill>
                  <a:srgbClr val="000000"/>
                </a:solidFill>
                <a:effectLst/>
                <a:latin typeface="Calibri" panose="020F0502020204030204" pitchFamily="34" charset="0"/>
                <a:cs typeface="Calibri" panose="020F0502020204030204" pitchFamily="34" charset="0"/>
              </a:rPr>
              <a:t> 1° ) Le développement intellectuel de l'enfant et du jeune, notamment par le soutien à sa scolarité, par l'aide aux devoirs, par la remédiation scolaire et par l'accrochage scolaire;</a:t>
            </a:r>
            <a:br>
              <a:rPr lang="fr-BE" sz="2000" dirty="0">
                <a:latin typeface="Calibri" panose="020F0502020204030204" pitchFamily="34" charset="0"/>
                <a:cs typeface="Calibri" panose="020F0502020204030204" pitchFamily="34" charset="0"/>
              </a:rPr>
            </a:br>
            <a:r>
              <a:rPr lang="fr-BE" sz="2000" b="0" i="0" u="none" strike="noStrike" dirty="0">
                <a:solidFill>
                  <a:srgbClr val="000000"/>
                </a:solidFill>
                <a:effectLst/>
                <a:latin typeface="Calibri" panose="020F0502020204030204" pitchFamily="34" charset="0"/>
                <a:cs typeface="Calibri" panose="020F0502020204030204" pitchFamily="34" charset="0"/>
              </a:rPr>
              <a:t>  2° ) Le développement et l'émancipation sociale de l'enfant et du jeune, notamment par un suivi actif et personnalisé, dans le respect des différences, dans un esprit de solidarité et dans une approche interculturelle;</a:t>
            </a:r>
            <a:br>
              <a:rPr lang="fr-BE" sz="2000" dirty="0">
                <a:latin typeface="Calibri" panose="020F0502020204030204" pitchFamily="34" charset="0"/>
                <a:cs typeface="Calibri" panose="020F0502020204030204" pitchFamily="34" charset="0"/>
              </a:rPr>
            </a:br>
            <a:r>
              <a:rPr lang="fr-BE" sz="2000" b="0" i="0" u="none" strike="noStrike" dirty="0">
                <a:solidFill>
                  <a:srgbClr val="000000"/>
                </a:solidFill>
                <a:effectLst/>
                <a:latin typeface="Calibri" panose="020F0502020204030204" pitchFamily="34" charset="0"/>
                <a:cs typeface="Calibri" panose="020F0502020204030204" pitchFamily="34" charset="0"/>
              </a:rPr>
              <a:t>  3° ) La créativité de l'enfant et du jeune, son accès et son initiation aux cultures dans leurs différentes dimensions, par des activités ludiques, d'animation, d'expression, de création et de communication;</a:t>
            </a:r>
            <a:br>
              <a:rPr lang="fr-BE" sz="2000" dirty="0">
                <a:latin typeface="Calibri" panose="020F0502020204030204" pitchFamily="34" charset="0"/>
                <a:cs typeface="Calibri" panose="020F0502020204030204" pitchFamily="34" charset="0"/>
              </a:rPr>
            </a:br>
            <a:r>
              <a:rPr lang="fr-BE" sz="2000" b="0" i="0" u="none" strike="noStrike" dirty="0">
                <a:solidFill>
                  <a:srgbClr val="000000"/>
                </a:solidFill>
                <a:effectLst/>
                <a:latin typeface="Calibri" panose="020F0502020204030204" pitchFamily="34" charset="0"/>
                <a:cs typeface="Calibri" panose="020F0502020204030204" pitchFamily="34" charset="0"/>
              </a:rPr>
              <a:t>  4° ) L'apprentissage de la citoyenneté et de la participation.</a:t>
            </a:r>
            <a:r>
              <a:rPr lang="fr-FR"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9174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1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200329"/>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ressource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informe sur les </a:t>
            </a:r>
            <a:r>
              <a:rPr lang="fr-BE" i="1" dirty="0">
                <a:effectLst/>
                <a:latin typeface="Calibri" panose="020F0502020204030204" pitchFamily="34" charset="0"/>
                <a:cs typeface="Calibri" panose="020F0502020204030204" pitchFamily="34" charset="0"/>
              </a:rPr>
              <a:t>moyens, financiers, humains, matériels, organisationnels, règlementaires</a:t>
            </a:r>
            <a:r>
              <a:rPr lang="fr-BE" dirty="0">
                <a:effectLst/>
                <a:latin typeface="Calibri" panose="020F0502020204030204" pitchFamily="34" charset="0"/>
                <a:cs typeface="Calibri" panose="020F0502020204030204" pitchFamily="34" charset="0"/>
              </a:rPr>
              <a:t>, etc. mis à disposition et</a:t>
            </a:r>
          </a:p>
          <a:p>
            <a:r>
              <a:rPr lang="fr-BE" dirty="0">
                <a:effectLst/>
                <a:latin typeface="Calibri" panose="020F0502020204030204" pitchFamily="34" charset="0"/>
                <a:cs typeface="Calibri" panose="020F0502020204030204" pitchFamily="34" charset="0"/>
              </a:rPr>
              <a:t>utilisés pour la mise en œuvre de l’action.</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3170099"/>
          </a:xfrm>
          <a:prstGeom prst="rect">
            <a:avLst/>
          </a:prstGeom>
          <a:noFill/>
        </p:spPr>
        <p:txBody>
          <a:bodyPr wrap="square" rtlCol="0">
            <a:spAutoFit/>
          </a:bodyPr>
          <a:lstStyle/>
          <a:p>
            <a:r>
              <a:rPr lang="fr-BE" b="1" dirty="0">
                <a:solidFill>
                  <a:srgbClr val="541D2B"/>
                </a:solidFill>
                <a:latin typeface="Calibri" panose="020F0502020204030204" pitchFamily="34" charset="0"/>
                <a:cs typeface="Calibri" panose="020F0502020204030204" pitchFamily="34" charset="0"/>
              </a:rPr>
              <a:t>Exemples indicateurs de ressources </a:t>
            </a:r>
          </a:p>
          <a:p>
            <a:pPr marL="285750" indent="-285750">
              <a:buFont typeface="Courier New" panose="02070309020205020404" pitchFamily="49" charset="0"/>
              <a:buChar char="o"/>
            </a:pPr>
            <a:endParaRPr lang="fr-BE"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Nombre et profil du personnel mobilisé (coordinateurs, animateurs, médiateurs)</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Nombre total de personnel mobilisé (temps plein, temps partiel, volontaires, vacataires)</a:t>
            </a:r>
            <a:endParaRPr lang="fr-BE"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Budget dédié aux activités et projets</a:t>
            </a:r>
            <a:endParaRPr lang="fr-BE" dirty="0">
              <a:highlight>
                <a:srgbClr val="FFFF00"/>
              </a:highlight>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Lieux ou infrastructures disponibles pour organiser les actions</a:t>
            </a: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Supports logistiques disponibles (salles, matériel, transport, matériel de communication)</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Experts et intervenants spécialisés </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Personnel formé à</a:t>
            </a:r>
            <a:r>
              <a:rPr lang="fr-BE" dirty="0">
                <a:solidFill>
                  <a:srgbClr val="000000"/>
                </a:solidFill>
                <a:latin typeface="Calibri" panose="020F0502020204030204" pitchFamily="34" charset="0"/>
                <a:cs typeface="Calibri" panose="020F0502020204030204" pitchFamily="34" charset="0"/>
              </a:rPr>
              <a:t> des thématiques précises</a:t>
            </a:r>
          </a:p>
          <a:p>
            <a:pPr marL="285750" indent="-285750">
              <a:buFont typeface="Courier New" panose="02070309020205020404" pitchFamily="49" charset="0"/>
              <a:buChar char="o"/>
            </a:pPr>
            <a:r>
              <a:rPr lang="fr-BE" dirty="0">
                <a:solidFill>
                  <a:srgbClr val="000000"/>
                </a:solidFill>
                <a:latin typeface="Calibri" panose="020F0502020204030204" pitchFamily="34" charset="0"/>
                <a:cs typeface="Calibri" panose="020F0502020204030204" pitchFamily="34" charset="0"/>
              </a:rPr>
              <a:t>Formations envisagées pour accomplir l’action</a:t>
            </a:r>
          </a:p>
          <a:p>
            <a:endParaRPr lang="fr-FR" sz="2000" dirty="0"/>
          </a:p>
        </p:txBody>
      </p:sp>
    </p:spTree>
    <p:extLst>
      <p:ext uri="{BB962C8B-B14F-4D97-AF65-F5344CB8AC3E}">
        <p14:creationId xmlns:p14="http://schemas.microsoft.com/office/powerpoint/2010/main" val="171601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1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200329"/>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réalisation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décrit le produit « physique » des dépenses engagées. Il informe sur le </a:t>
            </a:r>
            <a:r>
              <a:rPr lang="fr-BE" i="1" dirty="0">
                <a:effectLst/>
                <a:latin typeface="Calibri" panose="020F0502020204030204" pitchFamily="34" charset="0"/>
                <a:cs typeface="Calibri" panose="020F0502020204030204" pitchFamily="34" charset="0"/>
              </a:rPr>
              <a:t>produit de l’activité, sur la concrétisation </a:t>
            </a:r>
            <a:r>
              <a:rPr lang="fr-BE" dirty="0">
                <a:effectLst/>
                <a:latin typeface="Calibri" panose="020F0502020204030204" pitchFamily="34" charset="0"/>
                <a:cs typeface="Calibri" panose="020F0502020204030204" pitchFamily="34" charset="0"/>
              </a:rPr>
              <a:t>ou non des actions du projet.</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1754326"/>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Exemples indicateurs de </a:t>
            </a:r>
            <a:r>
              <a:rPr lang="fr-FR" b="1" i="1" dirty="0">
                <a:solidFill>
                  <a:srgbClr val="541D2B"/>
                </a:solidFill>
                <a:latin typeface="Calibri" panose="020F0502020204030204" pitchFamily="34" charset="0"/>
                <a:cs typeface="Calibri" panose="020F0502020204030204" pitchFamily="34" charset="0"/>
              </a:rPr>
              <a:t>réalisation</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(produit « physique » de l’activité, concrétisation des actions du projet)</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Nombre de séances d’aide aux devoirs organisées.</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Partenariats établis avec les écoles ou acteurs éducatifs.</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Nombre d’outils pédagogiques utilisés ou développés.</a:t>
            </a:r>
          </a:p>
          <a:p>
            <a:endParaRPr lang="fr-FR" b="1" i="1" dirty="0">
              <a:solidFill>
                <a:srgbClr val="541D2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83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1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477328"/>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résultat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décrit un aspect spécifique d’un résultat, une caractéristique pouvant être mesurée. Il renseigne sur les résultats immédiats pour les destinataires directs d’une action et permet de mesurer la distance demeurante par rapport à un objectif donné, à une norme ou à une référence.</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1754326"/>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Exemples indicateurs de </a:t>
            </a:r>
            <a:r>
              <a:rPr lang="fr-FR" b="1" i="1" dirty="0">
                <a:solidFill>
                  <a:srgbClr val="541D2B"/>
                </a:solidFill>
                <a:latin typeface="Calibri" panose="020F0502020204030204" pitchFamily="34" charset="0"/>
                <a:cs typeface="Calibri" panose="020F0502020204030204" pitchFamily="34" charset="0"/>
              </a:rPr>
              <a:t>résultats</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ce que l’on peut directement attribuer à l’action sur base des réalisations)</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b="0" i="0" u="none" strike="noStrike" dirty="0">
                <a:solidFill>
                  <a:srgbClr val="000000"/>
                </a:solidFill>
                <a:effectLst/>
                <a:latin typeface="-webkit-standard"/>
              </a:rPr>
              <a:t>Taux de fréquentation régulière des </a:t>
            </a:r>
            <a:r>
              <a:rPr lang="fr-BE" b="0" i="0" u="none" strike="noStrike" dirty="0">
                <a:solidFill>
                  <a:srgbClr val="541D2B"/>
                </a:solidFill>
                <a:effectLst/>
                <a:latin typeface="-webkit-standard"/>
              </a:rPr>
              <a:t>activités d’aide aux devoirs</a:t>
            </a:r>
            <a:r>
              <a:rPr lang="fr-BE" b="0" i="0" u="none" strike="noStrike" dirty="0">
                <a:solidFill>
                  <a:srgbClr val="000000"/>
                </a:solidFill>
                <a:effectLst/>
                <a:latin typeface="-webkit-standard"/>
              </a:rPr>
              <a:t>.</a:t>
            </a:r>
          </a:p>
          <a:p>
            <a:pPr marL="285750" indent="-285750">
              <a:buFont typeface="Courier New" panose="02070309020205020404" pitchFamily="49" charset="0"/>
              <a:buChar char="o"/>
            </a:pPr>
            <a:r>
              <a:rPr lang="fr-BE" b="0" i="0" u="none" strike="noStrike" dirty="0">
                <a:solidFill>
                  <a:srgbClr val="000000"/>
                </a:solidFill>
                <a:effectLst/>
                <a:latin typeface="-webkit-standard"/>
              </a:rPr>
              <a:t>Taux de participation régulière aux </a:t>
            </a:r>
            <a:r>
              <a:rPr lang="fr-BE" b="0" i="0" u="none" strike="noStrike" dirty="0">
                <a:solidFill>
                  <a:srgbClr val="541D2B"/>
                </a:solidFill>
                <a:effectLst/>
                <a:latin typeface="-webkit-standard"/>
              </a:rPr>
              <a:t>activités créatives</a:t>
            </a:r>
            <a:r>
              <a:rPr lang="fr-BE" b="0" i="0" u="none" strike="noStrike" dirty="0">
                <a:solidFill>
                  <a:srgbClr val="000000"/>
                </a:solidFill>
                <a:effectLst/>
                <a:latin typeface="-webkit-standard"/>
              </a:rPr>
              <a:t>.</a:t>
            </a:r>
          </a:p>
          <a:p>
            <a:pPr marL="285750" indent="-285750">
              <a:buFont typeface="Courier New" panose="02070309020205020404" pitchFamily="49" charset="0"/>
              <a:buChar char="o"/>
            </a:pPr>
            <a:r>
              <a:rPr lang="fr-BE" b="0" i="0" u="none" strike="noStrike" dirty="0">
                <a:solidFill>
                  <a:srgbClr val="000000"/>
                </a:solidFill>
                <a:effectLst/>
                <a:latin typeface="-webkit-standard"/>
              </a:rPr>
              <a:t>Nombre d’actions collectives ou citoyennes menées (solidarité, engagement local) ayant vu la participation active des jeunes (si prévu dans le plan d’action). </a:t>
            </a:r>
          </a:p>
        </p:txBody>
      </p:sp>
    </p:spTree>
    <p:extLst>
      <p:ext uri="{BB962C8B-B14F-4D97-AF65-F5344CB8AC3E}">
        <p14:creationId xmlns:p14="http://schemas.microsoft.com/office/powerpoint/2010/main" val="136977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1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477328"/>
          </a:xfrm>
          <a:prstGeom prst="rect">
            <a:avLst/>
          </a:prstGeom>
          <a:noFill/>
        </p:spPr>
        <p:txBody>
          <a:bodyPr wrap="square" rtlCol="0">
            <a:spAutoFit/>
          </a:bodyPr>
          <a:lstStyle/>
          <a:p>
            <a:r>
              <a:rPr lang="fr-FR" sz="2000" b="1" dirty="0">
                <a:solidFill>
                  <a:srgbClr val="541D2B"/>
                </a:solidFill>
                <a:latin typeface="Calibri" panose="020F0502020204030204" pitchFamily="34" charset="0"/>
                <a:cs typeface="Calibri" panose="020F0502020204030204" pitchFamily="34" charset="0"/>
              </a:rPr>
              <a:t>Indicateurs d’impact</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renseigne sur le changement qui peut être attribué de manière crédible à un programme, à savoir sur les conséquences, positives ou négatives, prévues ou non, au-delà des limites du programme, sur les effets indirects du programme, sur les effets à long terme sur les destinataires directs.</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2585323"/>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 indicateurs </a:t>
            </a:r>
            <a:r>
              <a:rPr lang="fr-FR" b="1" i="1" dirty="0">
                <a:solidFill>
                  <a:srgbClr val="541D2B"/>
                </a:solidFill>
                <a:latin typeface="Calibri" panose="020F0502020204030204" pitchFamily="34" charset="0"/>
                <a:cs typeface="Calibri" panose="020F0502020204030204" pitchFamily="34" charset="0"/>
              </a:rPr>
              <a:t>d’impact</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(changement qui peut être attribué de manière crédible à l’action)</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Clr>
                <a:srgbClr val="541D2B"/>
              </a:buClr>
              <a:buFont typeface="Courier New" panose="02070309020205020404" pitchFamily="49" charset="0"/>
              <a:buChar char="o"/>
            </a:pPr>
            <a:r>
              <a:rPr lang="fr-BE" b="0" i="0" u="none" strike="noStrike" dirty="0">
                <a:solidFill>
                  <a:srgbClr val="000000"/>
                </a:solidFill>
                <a:effectLst/>
                <a:latin typeface="-webkit-standard"/>
              </a:rPr>
              <a:t>Meilleure compréhension des consignes </a:t>
            </a:r>
          </a:p>
          <a:p>
            <a:pPr marL="285750" indent="-285750">
              <a:buClr>
                <a:srgbClr val="541D2B"/>
              </a:buClr>
              <a:buFont typeface="Courier New" panose="02070309020205020404" pitchFamily="49" charset="0"/>
              <a:buChar char="o"/>
            </a:pPr>
            <a:r>
              <a:rPr lang="fr-BE" b="0" i="0" u="none" strike="noStrike" dirty="0">
                <a:solidFill>
                  <a:srgbClr val="000000"/>
                </a:solidFill>
                <a:effectLst/>
                <a:latin typeface="-webkit-standard"/>
              </a:rPr>
              <a:t>Capacité accrue des jeunes à exprimer une opinion/ ou ses émotions et à débattre de manière respectueuse</a:t>
            </a:r>
            <a:endParaRPr lang="fr-FR" dirty="0">
              <a:latin typeface="Calibri" panose="020F0502020204030204" pitchFamily="34" charset="0"/>
              <a:cs typeface="Calibri" panose="020F0502020204030204" pitchFamily="34" charset="0"/>
            </a:endParaRP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Découvertes des nouvelles cultures</a:t>
            </a: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Renforcement de la solidarité envers les autres </a:t>
            </a:r>
          </a:p>
          <a:p>
            <a:pPr marL="285750" indent="-285750">
              <a:buClr>
                <a:srgbClr val="541D2B"/>
              </a:buClr>
              <a:buFont typeface="Courier New" panose="02070309020205020404" pitchFamily="49" charset="0"/>
              <a:buChar char="o"/>
            </a:pPr>
            <a:r>
              <a:rPr lang="fr-BE" dirty="0">
                <a:solidFill>
                  <a:srgbClr val="000000"/>
                </a:solidFill>
                <a:latin typeface="-webkit-standard"/>
              </a:rPr>
              <a:t>Évolution du </a:t>
            </a:r>
            <a:r>
              <a:rPr lang="fr-BE" dirty="0">
                <a:solidFill>
                  <a:srgbClr val="541D2B"/>
                </a:solidFill>
                <a:latin typeface="-webkit-standard"/>
              </a:rPr>
              <a:t>taux d’absentéisme scolaire </a:t>
            </a:r>
            <a:r>
              <a:rPr lang="fr-BE" dirty="0">
                <a:solidFill>
                  <a:srgbClr val="000000"/>
                </a:solidFill>
                <a:latin typeface="-webkit-standard"/>
              </a:rPr>
              <a:t>des participants/ </a:t>
            </a:r>
            <a:r>
              <a:rPr lang="fr-BE" dirty="0">
                <a:solidFill>
                  <a:srgbClr val="541D2B"/>
                </a:solidFill>
                <a:latin typeface="-webkit-standard"/>
              </a:rPr>
              <a:t>Nombre ou pourcentage de jeunes en situation de décrochage </a:t>
            </a:r>
            <a:r>
              <a:rPr lang="fr-BE" dirty="0">
                <a:solidFill>
                  <a:srgbClr val="000000"/>
                </a:solidFill>
                <a:latin typeface="-webkit-standard"/>
              </a:rPr>
              <a:t>ayant repris un parcours scolaire ou de formation.</a:t>
            </a:r>
          </a:p>
        </p:txBody>
      </p:sp>
    </p:spTree>
    <p:extLst>
      <p:ext uri="{BB962C8B-B14F-4D97-AF65-F5344CB8AC3E}">
        <p14:creationId xmlns:p14="http://schemas.microsoft.com/office/powerpoint/2010/main" val="29988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Travail en binôme </a:t>
            </a:r>
          </a:p>
        </p:txBody>
      </p:sp>
    </p:spTree>
    <p:extLst>
      <p:ext uri="{BB962C8B-B14F-4D97-AF65-F5344CB8AC3E}">
        <p14:creationId xmlns:p14="http://schemas.microsoft.com/office/powerpoint/2010/main" val="356116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C7D40-7837-AD20-B375-61B7C5DEC4BA}"/>
              </a:ext>
            </a:extLst>
          </p:cNvPr>
          <p:cNvSpPr>
            <a:spLocks noGrp="1"/>
          </p:cNvSpPr>
          <p:nvPr>
            <p:ph type="title"/>
          </p:nvPr>
        </p:nvSpPr>
        <p:spPr>
          <a:xfrm>
            <a:off x="0" y="0"/>
            <a:ext cx="12192000" cy="804689"/>
          </a:xfrm>
        </p:spPr>
        <p:txBody>
          <a:bodyPr/>
          <a:lstStyle/>
          <a:p>
            <a:r>
              <a:rPr lang="fr-BE" dirty="0"/>
              <a:t>Travail en binôme </a:t>
            </a:r>
          </a:p>
        </p:txBody>
      </p:sp>
      <p:sp>
        <p:nvSpPr>
          <p:cNvPr id="3" name="Espace réservé du contenu 2">
            <a:extLst>
              <a:ext uri="{FF2B5EF4-FFF2-40B4-BE49-F238E27FC236}">
                <a16:creationId xmlns:a16="http://schemas.microsoft.com/office/drawing/2014/main" id="{4CCB20E0-A84F-136C-3D55-2619EF0DE802}"/>
              </a:ext>
            </a:extLst>
          </p:cNvPr>
          <p:cNvSpPr>
            <a:spLocks noGrp="1"/>
          </p:cNvSpPr>
          <p:nvPr>
            <p:ph idx="1"/>
          </p:nvPr>
        </p:nvSpPr>
        <p:spPr>
          <a:xfrm>
            <a:off x="906904" y="1207477"/>
            <a:ext cx="10851341" cy="5052646"/>
          </a:xfrm>
        </p:spPr>
        <p:txBody>
          <a:bodyPr anchor="t">
            <a:normAutofit/>
          </a:bodyPr>
          <a:lstStyle/>
          <a:p>
            <a:pPr marL="0" indent="0">
              <a:buNone/>
            </a:pPr>
            <a:r>
              <a:rPr lang="fr-BE" sz="2400" b="1" dirty="0">
                <a:latin typeface="Calibri" panose="020F0502020204030204" pitchFamily="34" charset="0"/>
                <a:cs typeface="Calibri" panose="020F0502020204030204" pitchFamily="34" charset="0"/>
              </a:rPr>
              <a:t>Consignes :</a:t>
            </a:r>
            <a:endParaRPr lang="fr-BE" sz="2400" dirty="0">
              <a:latin typeface="Calibri" panose="020F0502020204030204" pitchFamily="34" charset="0"/>
              <a:cs typeface="Calibri" panose="020F0502020204030204" pitchFamily="34" charset="0"/>
            </a:endParaRPr>
          </a:p>
          <a:p>
            <a:pPr>
              <a:buClr>
                <a:srgbClr val="541D2B"/>
              </a:buClr>
            </a:pPr>
            <a:r>
              <a:rPr lang="fr-BE" sz="2400" dirty="0">
                <a:latin typeface="Calibri" panose="020F0502020204030204" pitchFamily="34" charset="0"/>
                <a:cs typeface="Calibri" panose="020F0502020204030204" pitchFamily="34" charset="0"/>
              </a:rPr>
              <a:t>Réfléchir à un </a:t>
            </a:r>
            <a:r>
              <a:rPr lang="fr-BE" sz="2400" i="1">
                <a:latin typeface="Calibri" panose="020F0502020204030204" pitchFamily="34" charset="0"/>
                <a:cs typeface="Calibri" panose="020F0502020204030204" pitchFamily="34" charset="0"/>
              </a:rPr>
              <a:t>indicateur d’impact </a:t>
            </a:r>
            <a:r>
              <a:rPr lang="fr-BE" sz="2400" dirty="0">
                <a:latin typeface="Calibri" panose="020F0502020204030204" pitchFamily="34" charset="0"/>
                <a:cs typeface="Calibri" panose="020F0502020204030204" pitchFamily="34" charset="0"/>
              </a:rPr>
              <a:t>:</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Le décrire et le classer selon les notions présentées lors de l’exposé (qualitatif ou quantitatif, « indicateur SMART »)</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Proposer une méthode de collecte de cet indicateur</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Expliquer les risques et les opportunités qu’il représente</a:t>
            </a:r>
          </a:p>
          <a:p>
            <a:pPr>
              <a:buClr>
                <a:srgbClr val="541D2B"/>
              </a:buClr>
            </a:pPr>
            <a:r>
              <a:rPr lang="fr-BE" sz="2400" dirty="0">
                <a:latin typeface="Calibri" panose="020F0502020204030204" pitchFamily="34" charset="0"/>
                <a:cs typeface="Calibri" panose="020F0502020204030204" pitchFamily="34" charset="0"/>
              </a:rPr>
              <a:t>Identifier ce qui n’est pas encore clair parmi les éléments abordés depuis le début de la matinée</a:t>
            </a:r>
          </a:p>
          <a:p>
            <a:pPr marL="0" indent="0">
              <a:buNone/>
            </a:pPr>
            <a:r>
              <a:rPr lang="fr-BE" sz="2400" b="1" i="1" dirty="0">
                <a:latin typeface="Calibri" panose="020F0502020204030204" pitchFamily="34" charset="0"/>
                <a:cs typeface="Calibri" panose="020F0502020204030204" pitchFamily="34" charset="0"/>
              </a:rPr>
              <a:t>Temps à disposition: 20 minutes </a:t>
            </a:r>
          </a:p>
        </p:txBody>
      </p:sp>
    </p:spTree>
    <p:extLst>
      <p:ext uri="{BB962C8B-B14F-4D97-AF65-F5344CB8AC3E}">
        <p14:creationId xmlns:p14="http://schemas.microsoft.com/office/powerpoint/2010/main" val="164007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CF5A7-8E07-BB4E-2A11-8963F7D2E192}"/>
              </a:ext>
            </a:extLst>
          </p:cNvPr>
          <p:cNvSpPr>
            <a:spLocks noGrp="1"/>
          </p:cNvSpPr>
          <p:nvPr>
            <p:ph type="title"/>
          </p:nvPr>
        </p:nvSpPr>
        <p:spPr>
          <a:xfrm>
            <a:off x="190075" y="0"/>
            <a:ext cx="12117659" cy="738786"/>
          </a:xfrm>
        </p:spPr>
        <p:txBody>
          <a:bodyPr/>
          <a:lstStyle/>
          <a:p>
            <a:r>
              <a:rPr lang="fr-FR" sz="2400" b="1" dirty="0"/>
              <a:t>Indicateur d’impact : synthèse</a:t>
            </a:r>
          </a:p>
        </p:txBody>
      </p:sp>
      <p:sp>
        <p:nvSpPr>
          <p:cNvPr id="4" name="Espace réservé du contenu 3">
            <a:extLst>
              <a:ext uri="{FF2B5EF4-FFF2-40B4-BE49-F238E27FC236}">
                <a16:creationId xmlns:a16="http://schemas.microsoft.com/office/drawing/2014/main" id="{4EF95821-C81D-AB59-3434-B0351707FF79}"/>
              </a:ext>
            </a:extLst>
          </p:cNvPr>
          <p:cNvSpPr txBox="1">
            <a:spLocks noGrp="1"/>
          </p:cNvSpPr>
          <p:nvPr>
            <p:ph idx="1"/>
          </p:nvPr>
        </p:nvSpPr>
        <p:spPr>
          <a:xfrm>
            <a:off x="386718" y="810362"/>
            <a:ext cx="11491636" cy="781752"/>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Clr>
                <a:srgbClr val="541D2B"/>
              </a:buClr>
            </a:pPr>
            <a:r>
              <a:rPr lang="fr-BE" sz="1400" i="1" dirty="0">
                <a:solidFill>
                  <a:srgbClr val="000000"/>
                </a:solidFill>
                <a:latin typeface="Calibri" panose="020F0502020204030204" pitchFamily="34" charset="0"/>
                <a:cs typeface="Calibri" panose="020F0502020204030204" pitchFamily="34" charset="0"/>
              </a:rPr>
              <a:t>« Des données qualitatives ou quantitatives, livrant une information synthétique »</a:t>
            </a:r>
            <a:r>
              <a:rPr lang="fr-BE" sz="1400" dirty="0">
                <a:solidFill>
                  <a:srgbClr val="541D2B"/>
                </a:solidFill>
                <a:latin typeface="Calibri" panose="020F0502020204030204" pitchFamily="34" charset="0"/>
                <a:cs typeface="Calibri" panose="020F0502020204030204" pitchFamily="34" charset="0"/>
              </a:rPr>
              <a:t> </a:t>
            </a:r>
            <a:r>
              <a:rPr lang="fr-BE" sz="1050" dirty="0">
                <a:solidFill>
                  <a:srgbClr val="541D2B"/>
                </a:solidFill>
                <a:latin typeface="Calibri" panose="020F0502020204030204" pitchFamily="34" charset="0"/>
                <a:cs typeface="Calibri" panose="020F0502020204030204" pitchFamily="34" charset="0"/>
              </a:rPr>
              <a:t>(IBSA, 2014)</a:t>
            </a:r>
            <a:endParaRPr lang="fr-BE" sz="1400" i="1" dirty="0">
              <a:solidFill>
                <a:srgbClr val="000000"/>
              </a:solidFill>
              <a:latin typeface="Calibri" panose="020F0502020204030204" pitchFamily="34" charset="0"/>
              <a:cs typeface="Calibri" panose="020F0502020204030204" pitchFamily="34" charset="0"/>
            </a:endParaRPr>
          </a:p>
          <a:p>
            <a:pPr algn="just">
              <a:lnSpc>
                <a:spcPct val="100000"/>
              </a:lnSpc>
              <a:spcBef>
                <a:spcPts val="0"/>
              </a:spcBef>
              <a:buClr>
                <a:srgbClr val="541D2B"/>
              </a:buClr>
            </a:pPr>
            <a:r>
              <a:rPr lang="fr-BE" sz="1400" dirty="0">
                <a:solidFill>
                  <a:srgbClr val="000000"/>
                </a:solidFill>
                <a:latin typeface="Calibri" panose="020F0502020204030204" pitchFamily="34" charset="0"/>
                <a:cs typeface="Calibri" panose="020F0502020204030204" pitchFamily="34" charset="0"/>
              </a:rPr>
              <a:t>« </a:t>
            </a:r>
            <a:r>
              <a:rPr lang="fr-BE" sz="1400" i="1" dirty="0">
                <a:solidFill>
                  <a:srgbClr val="000000"/>
                </a:solidFill>
                <a:latin typeface="Calibri" panose="020F0502020204030204" pitchFamily="34" charset="0"/>
                <a:cs typeface="Calibri" panose="020F0502020204030204" pitchFamily="34" charset="0"/>
              </a:rPr>
              <a:t>Une variable fournissant des informations quantitatives et qualitatives sur un phénomènes donné. Il inclut normalement une valeur et une unité de mesure </a:t>
            </a:r>
            <a:r>
              <a:rPr lang="fr-BE" sz="1400" dirty="0">
                <a:solidFill>
                  <a:srgbClr val="000000"/>
                </a:solidFill>
                <a:latin typeface="Calibri" panose="020F0502020204030204" pitchFamily="34" charset="0"/>
                <a:cs typeface="Calibri" panose="020F0502020204030204" pitchFamily="34" charset="0"/>
              </a:rPr>
              <a:t>» </a:t>
            </a:r>
            <a:r>
              <a:rPr lang="fr-BE" sz="1050" dirty="0">
                <a:solidFill>
                  <a:srgbClr val="541D2B"/>
                </a:solidFill>
                <a:latin typeface="Calibri" panose="020F0502020204030204" pitchFamily="34" charset="0"/>
                <a:cs typeface="Calibri" panose="020F0502020204030204" pitchFamily="34" charset="0"/>
              </a:rPr>
              <a:t>(Commission UE, 2014) </a:t>
            </a:r>
            <a:r>
              <a:rPr lang="fr-BE" sz="800" dirty="0">
                <a:solidFill>
                  <a:srgbClr val="541D2B"/>
                </a:solidFill>
                <a:latin typeface="Calibri" panose="020F0502020204030204" pitchFamily="34" charset="0"/>
                <a:cs typeface="Calibri" panose="020F0502020204030204" pitchFamily="34" charset="0"/>
              </a:rPr>
              <a:t> </a:t>
            </a:r>
          </a:p>
        </p:txBody>
      </p:sp>
      <p:pic>
        <p:nvPicPr>
          <p:cNvPr id="5" name="Image 4">
            <a:extLst>
              <a:ext uri="{FF2B5EF4-FFF2-40B4-BE49-F238E27FC236}">
                <a16:creationId xmlns:a16="http://schemas.microsoft.com/office/drawing/2014/main" id="{701A66A3-EE1A-EFF8-6FD1-C4CB59D1D968}"/>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0170" t="79446" r="39808"/>
          <a:stretch/>
        </p:blipFill>
        <p:spPr>
          <a:xfrm>
            <a:off x="-795454" y="4240963"/>
            <a:ext cx="9296001" cy="1373283"/>
          </a:xfrm>
          <a:prstGeom prst="rect">
            <a:avLst/>
          </a:prstGeom>
        </p:spPr>
      </p:pic>
      <p:sp>
        <p:nvSpPr>
          <p:cNvPr id="6" name="ZoneTexte 5">
            <a:extLst>
              <a:ext uri="{FF2B5EF4-FFF2-40B4-BE49-F238E27FC236}">
                <a16:creationId xmlns:a16="http://schemas.microsoft.com/office/drawing/2014/main" id="{E5861891-B00C-8540-2432-CD633675B999}"/>
              </a:ext>
            </a:extLst>
          </p:cNvPr>
          <p:cNvSpPr txBox="1"/>
          <p:nvPr/>
        </p:nvSpPr>
        <p:spPr>
          <a:xfrm>
            <a:off x="386718" y="5655083"/>
            <a:ext cx="11491636" cy="1169551"/>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sz="1400" b="1" dirty="0">
                <a:solidFill>
                  <a:srgbClr val="541D2B"/>
                </a:solidFill>
                <a:latin typeface="Calibri" panose="020F0502020204030204" pitchFamily="34" charset="0"/>
                <a:cs typeface="Calibri" panose="020F0502020204030204" pitchFamily="34" charset="0"/>
              </a:rPr>
              <a:t>S — Spécifique </a:t>
            </a:r>
            <a:r>
              <a:rPr lang="fr-BE" sz="1400" dirty="0">
                <a:latin typeface="Calibri" panose="020F0502020204030204" pitchFamily="34" charset="0"/>
                <a:cs typeface="Calibri" panose="020F0502020204030204" pitchFamily="34" charset="0"/>
              </a:rPr>
              <a:t>: il décrit précisément ce qu’on mesure (qui / quoi / où).</a:t>
            </a:r>
          </a:p>
          <a:p>
            <a:pPr marL="0" indent="0">
              <a:buNone/>
            </a:pPr>
            <a:r>
              <a:rPr lang="fr-BE" sz="1400" b="1" dirty="0">
                <a:solidFill>
                  <a:srgbClr val="541D2B"/>
                </a:solidFill>
                <a:latin typeface="Calibri" panose="020F0502020204030204" pitchFamily="34" charset="0"/>
                <a:cs typeface="Calibri" panose="020F0502020204030204" pitchFamily="34" charset="0"/>
              </a:rPr>
              <a:t>M — Mesurable </a:t>
            </a:r>
            <a:r>
              <a:rPr lang="fr-BE" sz="1400" dirty="0">
                <a:latin typeface="Calibri" panose="020F0502020204030204" pitchFamily="34" charset="0"/>
                <a:cs typeface="Calibri" panose="020F0502020204030204" pitchFamily="34" charset="0"/>
              </a:rPr>
              <a:t>: il existe une unité et une méthode (formule) pour le mesurer.</a:t>
            </a:r>
          </a:p>
          <a:p>
            <a:pPr marL="0" indent="0">
              <a:buNone/>
            </a:pPr>
            <a:r>
              <a:rPr lang="fr-BE" sz="1400" b="1" dirty="0">
                <a:solidFill>
                  <a:srgbClr val="541D2B"/>
                </a:solidFill>
                <a:latin typeface="Calibri" panose="020F0502020204030204" pitchFamily="34" charset="0"/>
                <a:cs typeface="Calibri" panose="020F0502020204030204" pitchFamily="34" charset="0"/>
              </a:rPr>
              <a:t>A — Atteignable </a:t>
            </a:r>
            <a:r>
              <a:rPr lang="fr-BE" sz="1400" dirty="0">
                <a:latin typeface="Calibri" panose="020F0502020204030204" pitchFamily="34" charset="0"/>
                <a:cs typeface="Calibri" panose="020F0502020204030204" pitchFamily="34" charset="0"/>
              </a:rPr>
              <a:t>:</a:t>
            </a:r>
            <a:r>
              <a:rPr lang="fr-BE" sz="1400" b="1"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(Faisable) : la cible est réaliste compte tenu des ressources et contraintes.</a:t>
            </a:r>
          </a:p>
          <a:p>
            <a:pPr marL="0" indent="0">
              <a:buNone/>
            </a:pPr>
            <a:r>
              <a:rPr lang="fr-BE" sz="1400" b="1" dirty="0">
                <a:solidFill>
                  <a:srgbClr val="541D2B"/>
                </a:solidFill>
                <a:latin typeface="Calibri" panose="020F0502020204030204" pitchFamily="34" charset="0"/>
                <a:cs typeface="Calibri" panose="020F0502020204030204" pitchFamily="34" charset="0"/>
              </a:rPr>
              <a:t>R — Pertinent </a:t>
            </a:r>
            <a:r>
              <a:rPr lang="fr-BE" sz="1400" dirty="0">
                <a:solidFill>
                  <a:srgbClr val="541D2B"/>
                </a:solidFill>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(Relevant) : il est lié à l’objectif stratégique et utile pour la décision.</a:t>
            </a:r>
          </a:p>
          <a:p>
            <a:pPr marL="0" indent="0">
              <a:buNone/>
            </a:pPr>
            <a:r>
              <a:rPr lang="fr-BE" sz="1400" b="1" dirty="0" err="1">
                <a:solidFill>
                  <a:srgbClr val="541D2B"/>
                </a:solidFill>
                <a:latin typeface="Calibri" panose="020F0502020204030204" pitchFamily="34" charset="0"/>
                <a:cs typeface="Calibri" panose="020F0502020204030204" pitchFamily="34" charset="0"/>
              </a:rPr>
              <a:t>T</a:t>
            </a:r>
            <a:r>
              <a:rPr lang="fr-BE" sz="1400" b="1" dirty="0">
                <a:solidFill>
                  <a:srgbClr val="541D2B"/>
                </a:solidFill>
                <a:latin typeface="Calibri" panose="020F0502020204030204" pitchFamily="34" charset="0"/>
                <a:cs typeface="Calibri" panose="020F0502020204030204" pitchFamily="34" charset="0"/>
              </a:rPr>
              <a:t> — Temporel</a:t>
            </a:r>
            <a:r>
              <a:rPr lang="fr-BE" sz="1400" dirty="0">
                <a:solidFill>
                  <a:srgbClr val="541D2B"/>
                </a:solidFill>
                <a:latin typeface="Calibri" panose="020F0502020204030204" pitchFamily="34" charset="0"/>
                <a:cs typeface="Calibri" panose="020F0502020204030204" pitchFamily="34" charset="0"/>
              </a:rPr>
              <a:t> : </a:t>
            </a:r>
            <a:r>
              <a:rPr lang="fr-BE" sz="1400" dirty="0">
                <a:latin typeface="Calibri" panose="020F0502020204030204" pitchFamily="34" charset="0"/>
                <a:cs typeface="Calibri" panose="020F0502020204030204" pitchFamily="34" charset="0"/>
              </a:rPr>
              <a:t>(Time-</a:t>
            </a:r>
            <a:r>
              <a:rPr lang="fr-BE" sz="1400" dirty="0" err="1">
                <a:latin typeface="Calibri" panose="020F0502020204030204" pitchFamily="34" charset="0"/>
                <a:cs typeface="Calibri" panose="020F0502020204030204" pitchFamily="34" charset="0"/>
              </a:rPr>
              <a:t>bound</a:t>
            </a:r>
            <a:r>
              <a:rPr lang="fr-BE" sz="1400" dirty="0">
                <a:latin typeface="Calibri" panose="020F0502020204030204" pitchFamily="34" charset="0"/>
                <a:cs typeface="Calibri" panose="020F0502020204030204" pitchFamily="34" charset="0"/>
              </a:rPr>
              <a:t>) : il a une échéance claire (date ou période).</a:t>
            </a:r>
          </a:p>
        </p:txBody>
      </p:sp>
      <p:sp>
        <p:nvSpPr>
          <p:cNvPr id="8" name="ZoneTexte 7">
            <a:extLst>
              <a:ext uri="{FF2B5EF4-FFF2-40B4-BE49-F238E27FC236}">
                <a16:creationId xmlns:a16="http://schemas.microsoft.com/office/drawing/2014/main" id="{74619507-ADA3-84D6-E627-37C24B661A45}"/>
              </a:ext>
            </a:extLst>
          </p:cNvPr>
          <p:cNvSpPr txBox="1"/>
          <p:nvPr/>
        </p:nvSpPr>
        <p:spPr>
          <a:xfrm>
            <a:off x="426296" y="1689500"/>
            <a:ext cx="5446679" cy="246221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sz="1400" b="1" dirty="0">
                <a:solidFill>
                  <a:srgbClr val="541D2B"/>
                </a:solidFill>
                <a:latin typeface="Calibri" panose="020F0502020204030204" pitchFamily="34" charset="0"/>
                <a:cs typeface="Calibri" panose="020F0502020204030204" pitchFamily="34" charset="0"/>
              </a:rPr>
              <a:t>Indicateurs quantitatifs</a:t>
            </a:r>
          </a:p>
          <a:p>
            <a:pPr marL="0" indent="0">
              <a:buNone/>
            </a:pPr>
            <a:endParaRPr lang="fr-BE" sz="1400" b="1" dirty="0">
              <a:solidFill>
                <a:srgbClr val="541D2B"/>
              </a:solidFill>
              <a:latin typeface="Calibri" panose="020F0502020204030204" pitchFamily="34" charset="0"/>
              <a:cs typeface="Calibri" panose="020F0502020204030204" pitchFamily="34" charset="0"/>
            </a:endParaRPr>
          </a:p>
          <a:p>
            <a:pPr marL="457200" lvl="1" indent="0">
              <a:buNone/>
            </a:pPr>
            <a:r>
              <a:rPr lang="fr-BE" sz="1400" dirty="0">
                <a:latin typeface="Calibri" panose="020F0502020204030204" pitchFamily="34" charset="0"/>
                <a:cs typeface="Calibri" panose="020F0502020204030204" pitchFamily="34" charset="0"/>
              </a:rPr>
              <a:t>Mesurent des quantités chiffrées et s’expriment </a:t>
            </a:r>
            <a:r>
              <a:rPr lang="fr-BE" sz="1400" b="0" i="0" u="none" strike="noStrike" dirty="0">
                <a:solidFill>
                  <a:srgbClr val="000000"/>
                </a:solidFill>
                <a:effectLst/>
                <a:latin typeface="Calibri" panose="020F0502020204030204" pitchFamily="34" charset="0"/>
                <a:cs typeface="Calibri" panose="020F0502020204030204" pitchFamily="34" charset="0"/>
              </a:rPr>
              <a:t>en chiffres</a:t>
            </a:r>
            <a:endParaRPr lang="fr-BE" sz="1400" dirty="0">
              <a:latin typeface="Calibri" panose="020F0502020204030204" pitchFamily="34" charset="0"/>
              <a:cs typeface="Calibri" panose="020F0502020204030204" pitchFamily="34" charset="0"/>
            </a:endParaRPr>
          </a:p>
          <a:p>
            <a:pPr marL="0" indent="0">
              <a:buNone/>
            </a:pPr>
            <a:endParaRPr lang="fr-BE" sz="1400" dirty="0">
              <a:latin typeface="Calibri" panose="020F0502020204030204" pitchFamily="34" charset="0"/>
              <a:cs typeface="Calibri" panose="020F0502020204030204" pitchFamily="34" charset="0"/>
            </a:endParaRPr>
          </a:p>
          <a:p>
            <a:pPr marL="0" indent="0">
              <a:buNone/>
            </a:pPr>
            <a:r>
              <a:rPr lang="fr-BE" sz="1400"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Nombre de participants à une activité</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Taux de participation (%)</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Nombre d’ateliers organisés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Pourcentage de bénéficiaires satisfaits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Taux d’emploi après un accompagnement</a:t>
            </a:r>
          </a:p>
          <a:p>
            <a:pPr marL="742950" lvl="1" indent="-285750">
              <a:buClr>
                <a:srgbClr val="541D2B"/>
              </a:buClr>
              <a:buFont typeface="Courier New" panose="02070309020205020404" pitchFamily="49" charset="0"/>
              <a:buChar char="o"/>
            </a:pPr>
            <a:endParaRPr lang="fr-BE" sz="1400" dirty="0">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5D2893BE-91AD-B5C9-0915-1F12E996379E}"/>
              </a:ext>
            </a:extLst>
          </p:cNvPr>
          <p:cNvSpPr txBox="1"/>
          <p:nvPr/>
        </p:nvSpPr>
        <p:spPr>
          <a:xfrm>
            <a:off x="6192644" y="1689500"/>
            <a:ext cx="5685710" cy="246221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a:r>
              <a:rPr lang="fr-BE" sz="1400" b="1" dirty="0">
                <a:solidFill>
                  <a:srgbClr val="541D2B"/>
                </a:solidFill>
                <a:latin typeface="Calibri" panose="020F0502020204030204" pitchFamily="34" charset="0"/>
                <a:cs typeface="Calibri" panose="020F0502020204030204" pitchFamily="34" charset="0"/>
              </a:rPr>
              <a:t>Indicateurs qualitatifs</a:t>
            </a:r>
          </a:p>
          <a:p>
            <a:pPr marL="0"/>
            <a:r>
              <a:rPr lang="fr-BE" sz="1400" b="1" dirty="0">
                <a:solidFill>
                  <a:srgbClr val="541D2B"/>
                </a:solidFill>
                <a:latin typeface="Calibri" panose="020F0502020204030204" pitchFamily="34" charset="0"/>
                <a:cs typeface="Calibri" panose="020F0502020204030204" pitchFamily="34" charset="0"/>
              </a:rPr>
              <a:t> </a:t>
            </a:r>
          </a:p>
          <a:p>
            <a:pPr marL="457200" lvl="1"/>
            <a:r>
              <a:rPr lang="fr-BE" sz="1400" dirty="0">
                <a:latin typeface="Calibri" panose="020F0502020204030204" pitchFamily="34" charset="0"/>
                <a:cs typeface="Calibri" panose="020F0502020204030204" pitchFamily="34" charset="0"/>
              </a:rPr>
              <a:t> Basés sur des discours, opinions, observations</a:t>
            </a:r>
          </a:p>
          <a:p>
            <a:pPr marL="0"/>
            <a:endParaRPr lang="fr-BE" sz="1400" dirty="0">
              <a:latin typeface="Calibri" panose="020F0502020204030204" pitchFamily="34" charset="0"/>
              <a:cs typeface="Calibri" panose="020F0502020204030204" pitchFamily="34" charset="0"/>
            </a:endParaRPr>
          </a:p>
          <a:p>
            <a:pPr marL="0"/>
            <a:r>
              <a:rPr lang="fr-BE" sz="1400"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Degré de satisfaction des participants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Perception du climat de confiance</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Sentiment d’inclusion ou d’appartenance</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Qualité des interactions entre participants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Appréciation des bénéficiaires sur l’utilité des actions</a:t>
            </a:r>
          </a:p>
          <a:p>
            <a:pPr marL="742950" lvl="1" indent="-285750">
              <a:buClr>
                <a:srgbClr val="541D2B"/>
              </a:buClr>
              <a:buFont typeface="Courier New" panose="02070309020205020404" pitchFamily="49" charset="0"/>
              <a:buChar char="o"/>
            </a:pPr>
            <a:endParaRPr lang="fr-B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74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C7D40-7837-AD20-B375-61B7C5DEC4BA}"/>
              </a:ext>
            </a:extLst>
          </p:cNvPr>
          <p:cNvSpPr>
            <a:spLocks noGrp="1"/>
          </p:cNvSpPr>
          <p:nvPr>
            <p:ph type="title"/>
          </p:nvPr>
        </p:nvSpPr>
        <p:spPr>
          <a:xfrm>
            <a:off x="0" y="0"/>
            <a:ext cx="12192000" cy="661639"/>
          </a:xfrm>
        </p:spPr>
        <p:txBody>
          <a:bodyPr/>
          <a:lstStyle/>
          <a:p>
            <a:r>
              <a:rPr lang="fr-BE" dirty="0"/>
              <a:t>Mise en commun </a:t>
            </a:r>
          </a:p>
        </p:txBody>
      </p:sp>
      <p:sp>
        <p:nvSpPr>
          <p:cNvPr id="3" name="Espace réservé du contenu 2">
            <a:extLst>
              <a:ext uri="{FF2B5EF4-FFF2-40B4-BE49-F238E27FC236}">
                <a16:creationId xmlns:a16="http://schemas.microsoft.com/office/drawing/2014/main" id="{4CCB20E0-A84F-136C-3D55-2619EF0DE802}"/>
              </a:ext>
            </a:extLst>
          </p:cNvPr>
          <p:cNvSpPr>
            <a:spLocks noGrp="1"/>
          </p:cNvSpPr>
          <p:nvPr>
            <p:ph idx="1"/>
          </p:nvPr>
        </p:nvSpPr>
        <p:spPr>
          <a:xfrm>
            <a:off x="547361" y="1266092"/>
            <a:ext cx="11210885" cy="5591907"/>
          </a:xfrm>
        </p:spPr>
        <p:txBody>
          <a:bodyPr anchor="t">
            <a:normAutofit lnSpcReduction="10000"/>
          </a:bodyPr>
          <a:lstStyle/>
          <a:p>
            <a:pPr>
              <a:buClr>
                <a:srgbClr val="541D2B"/>
              </a:buClr>
            </a:pPr>
            <a:r>
              <a:rPr lang="fr-BE" sz="2400" dirty="0">
                <a:latin typeface="Calibri" panose="020F0502020204030204" pitchFamily="34" charset="0"/>
                <a:cs typeface="Calibri" panose="020F0502020204030204" pitchFamily="34" charset="0"/>
              </a:rPr>
              <a:t>Exposer l’indicateur d’impact choisi :</a:t>
            </a:r>
            <a:endParaRPr lang="fr-BE"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Présenter l’indicateur proposé </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Est-ce que, en faisant l’exercice, d’autres questions sont apparues ? </a:t>
            </a:r>
          </a:p>
          <a:p>
            <a:pPr marL="457200" lvl="1" indent="0">
              <a:buClr>
                <a:srgbClr val="541D2B"/>
              </a:buClr>
              <a:buSzPts val="1000"/>
              <a:buNone/>
              <a:tabLst>
                <a:tab pos="914400" algn="l"/>
              </a:tabLst>
            </a:pPr>
            <a:endParaRPr lang="fr-BE" sz="2400" kern="0" dirty="0">
              <a:solidFill>
                <a:srgbClr val="000000"/>
              </a:solidFill>
              <a:latin typeface="Calibri" panose="020F0502020204030204" pitchFamily="34" charset="0"/>
              <a:cs typeface="Calibri" panose="020F0502020204030204" pitchFamily="34" charset="0"/>
            </a:endParaRPr>
          </a:p>
          <a:p>
            <a:pPr marL="228600" lvl="1">
              <a:spcBef>
                <a:spcPts val="1000"/>
              </a:spcBef>
              <a:buClr>
                <a:srgbClr val="541D2B"/>
              </a:buClr>
              <a:tabLst>
                <a:tab pos="914400" algn="l"/>
              </a:tabLst>
            </a:pPr>
            <a:r>
              <a:rPr lang="fr-BE" sz="2400" dirty="0">
                <a:latin typeface="Calibri" panose="020F0502020204030204" pitchFamily="34" charset="0"/>
                <a:cs typeface="Calibri" panose="020F0502020204030204" pitchFamily="34" charset="0"/>
              </a:rPr>
              <a:t>Ce qui reste à éclaircir </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Présenter, le cas échéant,  ce qui n’est pas encore clair parmi les éléments abordés depuis le début de la matinée</a:t>
            </a:r>
          </a:p>
          <a:p>
            <a:pPr marL="457200" lvl="1" indent="0">
              <a:buClr>
                <a:srgbClr val="541D2B"/>
              </a:buClr>
              <a:buSzPts val="1000"/>
              <a:buNone/>
              <a:tabLst>
                <a:tab pos="914400" algn="l"/>
              </a:tabLst>
            </a:pPr>
            <a:endParaRPr lang="fr-BE"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fr-BE" sz="2400" b="1" dirty="0">
                <a:solidFill>
                  <a:srgbClr val="541D2B"/>
                </a:solidFill>
                <a:latin typeface="Calibri" panose="020F0502020204030204" pitchFamily="34" charset="0"/>
                <a:cs typeface="Calibri" panose="020F0502020204030204" pitchFamily="34" charset="0"/>
              </a:rPr>
              <a:t>Temps à disposition:</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 3 minutes pour chaque binôme</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 En total: une heure!</a:t>
            </a:r>
          </a:p>
          <a:p>
            <a:pPr marL="0" indent="0">
              <a:buNone/>
            </a:pPr>
            <a:endParaRPr lang="fr-BE" sz="1800" b="1" dirty="0">
              <a:latin typeface="Calibri" panose="020F0502020204030204" pitchFamily="34" charset="0"/>
              <a:cs typeface="Calibri" panose="020F0502020204030204" pitchFamily="34" charset="0"/>
            </a:endParaRPr>
          </a:p>
          <a:p>
            <a:pPr marL="0" indent="0">
              <a:buNone/>
            </a:pPr>
            <a:endParaRPr lang="fr-BE" dirty="0"/>
          </a:p>
        </p:txBody>
      </p:sp>
    </p:spTree>
    <p:extLst>
      <p:ext uri="{BB962C8B-B14F-4D97-AF65-F5344CB8AC3E}">
        <p14:creationId xmlns:p14="http://schemas.microsoft.com/office/powerpoint/2010/main" val="106725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0FC3B-5186-6357-5A55-84C1D7348FE2}"/>
              </a:ext>
            </a:extLst>
          </p:cNvPr>
          <p:cNvSpPr>
            <a:spLocks noGrp="1"/>
          </p:cNvSpPr>
          <p:nvPr>
            <p:ph type="title"/>
          </p:nvPr>
        </p:nvSpPr>
        <p:spPr>
          <a:xfrm>
            <a:off x="-1" y="13917"/>
            <a:ext cx="10880203" cy="975891"/>
          </a:xfrm>
        </p:spPr>
        <p:txBody>
          <a:bodyPr/>
          <a:lstStyle/>
          <a:p>
            <a:pPr marL="401638"/>
            <a:r>
              <a:rPr lang="fr-BE" dirty="0"/>
              <a:t>Déroulé</a:t>
            </a:r>
          </a:p>
        </p:txBody>
      </p:sp>
      <p:sp>
        <p:nvSpPr>
          <p:cNvPr id="3" name="Espace réservé du contenu 2">
            <a:extLst>
              <a:ext uri="{FF2B5EF4-FFF2-40B4-BE49-F238E27FC236}">
                <a16:creationId xmlns:a16="http://schemas.microsoft.com/office/drawing/2014/main" id="{A417E833-D7D0-574D-4D0E-22249A11AD6D}"/>
              </a:ext>
            </a:extLst>
          </p:cNvPr>
          <p:cNvSpPr>
            <a:spLocks noGrp="1"/>
          </p:cNvSpPr>
          <p:nvPr>
            <p:ph idx="1"/>
          </p:nvPr>
        </p:nvSpPr>
        <p:spPr>
          <a:xfrm>
            <a:off x="189186" y="989808"/>
            <a:ext cx="5643203" cy="4422452"/>
          </a:xfrm>
        </p:spPr>
        <p:txBody>
          <a:bodyPr anchor="t">
            <a:normAutofit/>
          </a:bodyPr>
          <a:lstStyle/>
          <a:p>
            <a:pPr algn="ctr">
              <a:lnSpc>
                <a:spcPct val="150000"/>
              </a:lnSpc>
              <a:buClr>
                <a:srgbClr val="541D2B"/>
              </a:buClr>
            </a:pPr>
            <a:r>
              <a:rPr lang="fr-BE" sz="20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Matinée</a:t>
            </a:r>
          </a:p>
          <a:p>
            <a:pPr algn="ctr">
              <a:lnSpc>
                <a:spcPct val="150000"/>
              </a:lnSpc>
              <a:buClr>
                <a:srgbClr val="541D2B"/>
              </a:buClr>
            </a:pPr>
            <a:endPar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09h30 – 09h45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de Cocof</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09h45 – 10h05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du </a:t>
            </a:r>
            <a:r>
              <a:rPr lang="fr-BE"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CRAcs</a:t>
            </a:r>
            <a:endPar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10h05 – 10h15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Questions / réponses</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10h15 – 10h35 </a:t>
            </a:r>
            <a:r>
              <a:rPr lang="fr-BE" b="1" kern="0" dirty="0">
                <a:solidFill>
                  <a:srgbClr val="000000"/>
                </a:solidFill>
                <a:latin typeface="Calibri" panose="020F0502020204030204" pitchFamily="34" charset="0"/>
                <a:cs typeface="Calibri" panose="020F0502020204030204" pitchFamily="34" charset="0"/>
              </a:rPr>
              <a:t>: </a:t>
            </a:r>
            <a:r>
              <a:rPr lang="fr-BE" kern="0" dirty="0">
                <a:solidFill>
                  <a:srgbClr val="000000"/>
                </a:solidFill>
                <a:latin typeface="Calibri" panose="020F0502020204030204" pitchFamily="34" charset="0"/>
                <a:cs typeface="Calibri" panose="020F0502020204030204" pitchFamily="34" charset="0"/>
              </a:rPr>
              <a:t>Travail en binôme</a:t>
            </a:r>
          </a:p>
          <a:p>
            <a:pPr algn="ctr">
              <a:lnSpc>
                <a:spcPct val="150000"/>
              </a:lnSpc>
              <a:buClr>
                <a:srgbClr val="541D2B"/>
              </a:buClr>
            </a:pPr>
            <a:r>
              <a:rPr lang="fr-BE" b="1"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10h35 – 10h50 : </a:t>
            </a:r>
            <a:r>
              <a:rPr lang="fr-BE"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Pause</a:t>
            </a:r>
            <a:endParaRPr lang="fr-BE"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10h50 – 12h00 :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en commun</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BE" dirty="0"/>
          </a:p>
        </p:txBody>
      </p:sp>
      <p:sp>
        <p:nvSpPr>
          <p:cNvPr id="5" name="ZoneTexte 4">
            <a:extLst>
              <a:ext uri="{FF2B5EF4-FFF2-40B4-BE49-F238E27FC236}">
                <a16:creationId xmlns:a16="http://schemas.microsoft.com/office/drawing/2014/main" id="{21B44A8F-8D50-F8CA-7F5D-41C08FAFCE68}"/>
              </a:ext>
            </a:extLst>
          </p:cNvPr>
          <p:cNvSpPr txBox="1"/>
          <p:nvPr/>
        </p:nvSpPr>
        <p:spPr>
          <a:xfrm>
            <a:off x="5832389" y="1002165"/>
            <a:ext cx="5708816" cy="4752455"/>
          </a:xfrm>
          <a:prstGeom prst="rect">
            <a:avLst/>
          </a:prstGeom>
          <a:noFill/>
        </p:spPr>
        <p:txBody>
          <a:bodyPr wrap="square">
            <a:spAutoFit/>
          </a:bodyPr>
          <a:lstStyle/>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sz="2000" b="1" kern="0" dirty="0">
                <a:solidFill>
                  <a:srgbClr val="000000"/>
                </a:solidFill>
                <a:latin typeface="Calibri" panose="020F0502020204030204" pitchFamily="34" charset="0"/>
                <a:cs typeface="Calibri" panose="020F0502020204030204" pitchFamily="34" charset="0"/>
              </a:rPr>
              <a:t>Après-midi </a:t>
            </a:r>
          </a:p>
          <a:p>
            <a:pPr marL="228600" indent="-228600" algn="ctr" defTabSz="914400">
              <a:lnSpc>
                <a:spcPct val="150000"/>
              </a:lnSpc>
              <a:spcBef>
                <a:spcPts val="1000"/>
              </a:spcBef>
              <a:buClr>
                <a:srgbClr val="541D2B"/>
              </a:buClr>
              <a:buSzPct val="110000"/>
              <a:buFont typeface="Wingdings" panose="05000000000000000000" pitchFamily="2" charset="2"/>
              <a:buChar char="§"/>
            </a:pPr>
            <a:endParaRPr lang="fr-BE" b="1" kern="0" dirty="0">
              <a:solidFill>
                <a:srgbClr val="000000"/>
              </a:solidFill>
              <a:latin typeface="Calibri" panose="020F0502020204030204" pitchFamily="34" charset="0"/>
              <a:cs typeface="Calibri" panose="020F0502020204030204" pitchFamily="34" charset="0"/>
            </a:endParaRP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13h30 – 13h45 : </a:t>
            </a:r>
            <a:r>
              <a:rPr lang="fr-BE" kern="0" dirty="0">
                <a:solidFill>
                  <a:srgbClr val="000000"/>
                </a:solidFill>
                <a:latin typeface="Calibri" panose="020F0502020204030204" pitchFamily="34" charset="0"/>
                <a:cs typeface="Calibri" panose="020F0502020204030204" pitchFamily="34" charset="0"/>
              </a:rPr>
              <a:t>Présentation de Cocof</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13h45 – 14h05 : </a:t>
            </a:r>
            <a:r>
              <a:rPr lang="fr-BE" kern="0" dirty="0">
                <a:solidFill>
                  <a:srgbClr val="000000"/>
                </a:solidFill>
                <a:latin typeface="Calibri" panose="020F0502020204030204" pitchFamily="34" charset="0"/>
                <a:cs typeface="Calibri" panose="020F0502020204030204" pitchFamily="34" charset="0"/>
              </a:rPr>
              <a:t>Présentation du CRAcs</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14h05 – 14h15 : </a:t>
            </a:r>
            <a:r>
              <a:rPr lang="fr-BE" kern="0" dirty="0">
                <a:solidFill>
                  <a:srgbClr val="000000"/>
                </a:solidFill>
                <a:latin typeface="Calibri" panose="020F0502020204030204" pitchFamily="34" charset="0"/>
                <a:cs typeface="Calibri" panose="020F0502020204030204" pitchFamily="34" charset="0"/>
              </a:rPr>
              <a:t>Questions / réponses</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14h15 – 14h35 : </a:t>
            </a:r>
            <a:r>
              <a:rPr lang="fr-BE" kern="0" dirty="0">
                <a:solidFill>
                  <a:srgbClr val="000000"/>
                </a:solidFill>
                <a:latin typeface="Calibri" panose="020F0502020204030204" pitchFamily="34" charset="0"/>
                <a:cs typeface="Calibri" panose="020F0502020204030204" pitchFamily="34" charset="0"/>
              </a:rPr>
              <a:t>Travail en binôme</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i="1" kern="0" dirty="0">
                <a:solidFill>
                  <a:srgbClr val="000000"/>
                </a:solidFill>
                <a:latin typeface="Calibri" panose="020F0502020204030204" pitchFamily="34" charset="0"/>
                <a:cs typeface="Calibri" panose="020F0502020204030204" pitchFamily="34" charset="0"/>
              </a:rPr>
              <a:t>14h35 – 14h50 : </a:t>
            </a:r>
            <a:r>
              <a:rPr lang="fr-BE" i="1" kern="0" dirty="0">
                <a:solidFill>
                  <a:srgbClr val="000000"/>
                </a:solidFill>
                <a:latin typeface="Calibri" panose="020F0502020204030204" pitchFamily="34" charset="0"/>
                <a:cs typeface="Calibri" panose="020F0502020204030204" pitchFamily="34" charset="0"/>
              </a:rPr>
              <a:t>Pause</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14h50 – 16h00 : </a:t>
            </a:r>
            <a:r>
              <a:rPr lang="fr-BE" kern="0" dirty="0">
                <a:solidFill>
                  <a:srgbClr val="000000"/>
                </a:solidFill>
                <a:latin typeface="Calibri" panose="020F0502020204030204" pitchFamily="34" charset="0"/>
                <a:cs typeface="Calibri" panose="020F0502020204030204" pitchFamily="34" charset="0"/>
              </a:rPr>
              <a:t>Mise en commun</a:t>
            </a:r>
          </a:p>
          <a:p>
            <a:pPr marL="228600" indent="-228600" algn="ctr" defTabSz="914400">
              <a:lnSpc>
                <a:spcPct val="120000"/>
              </a:lnSpc>
              <a:spcBef>
                <a:spcPts val="1000"/>
              </a:spcBef>
              <a:buClr>
                <a:srgbClr val="541D2B"/>
              </a:buClr>
              <a:buSzPct val="110000"/>
              <a:buFont typeface="Wingdings" panose="05000000000000000000" pitchFamily="2" charset="2"/>
              <a:buChar char="§"/>
            </a:pPr>
            <a:endParaRPr lang="fr-BE" b="1" kern="0" dirty="0">
              <a:solidFill>
                <a:srgbClr val="000000"/>
              </a:solidFill>
              <a:latin typeface="Calibri" panose="020F0502020204030204" pitchFamily="34" charset="0"/>
              <a:cs typeface="Calibri" panose="020F0502020204030204" pitchFamily="34" charset="0"/>
            </a:endParaRPr>
          </a:p>
        </p:txBody>
      </p:sp>
      <p:cxnSp>
        <p:nvCxnSpPr>
          <p:cNvPr id="7" name="Connecteur droit 6">
            <a:extLst>
              <a:ext uri="{FF2B5EF4-FFF2-40B4-BE49-F238E27FC236}">
                <a16:creationId xmlns:a16="http://schemas.microsoft.com/office/drawing/2014/main" id="{6BF81F96-8D60-7D21-024B-595DF403591F}"/>
              </a:ext>
            </a:extLst>
          </p:cNvPr>
          <p:cNvCxnSpPr/>
          <p:nvPr/>
        </p:nvCxnSpPr>
        <p:spPr>
          <a:xfrm>
            <a:off x="5832395" y="989808"/>
            <a:ext cx="0" cy="5485135"/>
          </a:xfrm>
          <a:prstGeom prst="line">
            <a:avLst/>
          </a:prstGeom>
          <a:ln w="38100">
            <a:solidFill>
              <a:srgbClr val="541D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1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La suite… </a:t>
            </a:r>
          </a:p>
        </p:txBody>
      </p:sp>
    </p:spTree>
    <p:extLst>
      <p:ext uri="{BB962C8B-B14F-4D97-AF65-F5344CB8AC3E}">
        <p14:creationId xmlns:p14="http://schemas.microsoft.com/office/powerpoint/2010/main" val="365200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8FF14-2111-D92A-E6FA-63F134314E63}"/>
              </a:ext>
            </a:extLst>
          </p:cNvPr>
          <p:cNvSpPr>
            <a:spLocks noGrp="1"/>
          </p:cNvSpPr>
          <p:nvPr>
            <p:ph type="title"/>
          </p:nvPr>
        </p:nvSpPr>
        <p:spPr>
          <a:xfrm>
            <a:off x="0" y="0"/>
            <a:ext cx="12192000" cy="703385"/>
          </a:xfrm>
        </p:spPr>
        <p:txBody>
          <a:bodyPr/>
          <a:lstStyle/>
          <a:p>
            <a:r>
              <a:rPr lang="fr-FR" dirty="0"/>
              <a:t>Suite de cette rencontre </a:t>
            </a:r>
          </a:p>
        </p:txBody>
      </p:sp>
      <p:sp>
        <p:nvSpPr>
          <p:cNvPr id="3" name="Espace réservé du contenu 2">
            <a:extLst>
              <a:ext uri="{FF2B5EF4-FFF2-40B4-BE49-F238E27FC236}">
                <a16:creationId xmlns:a16="http://schemas.microsoft.com/office/drawing/2014/main" id="{DCB31BBC-DAEC-C589-B765-8259289D0E41}"/>
              </a:ext>
            </a:extLst>
          </p:cNvPr>
          <p:cNvSpPr>
            <a:spLocks noGrp="1"/>
          </p:cNvSpPr>
          <p:nvPr>
            <p:ph idx="1"/>
          </p:nvPr>
        </p:nvSpPr>
        <p:spPr>
          <a:xfrm>
            <a:off x="914400" y="1336432"/>
            <a:ext cx="10687987" cy="3528646"/>
          </a:xfrm>
        </p:spPr>
        <p:txBody>
          <a:bodyPr anchor="t">
            <a:normAutofit/>
          </a:bodyPr>
          <a:lstStyle/>
          <a:p>
            <a:pPr marL="0" indent="0">
              <a:buNone/>
            </a:pPr>
            <a:r>
              <a:rPr lang="fr-FR" sz="2000" dirty="0">
                <a:latin typeface="Calibri" panose="020F0502020204030204" pitchFamily="34" charset="0"/>
                <a:cs typeface="Calibri" panose="020F0502020204030204" pitchFamily="34" charset="0"/>
              </a:rPr>
              <a:t>Sur base des points traités lors de cette rencontre, l’équipe du </a:t>
            </a:r>
            <a:r>
              <a:rPr lang="fr-FR" sz="2000" dirty="0" err="1">
                <a:latin typeface="Calibri" panose="020F0502020204030204" pitchFamily="34" charset="0"/>
                <a:cs typeface="Calibri" panose="020F0502020204030204" pitchFamily="34" charset="0"/>
              </a:rPr>
              <a:t>CRAcs</a:t>
            </a:r>
            <a:r>
              <a:rPr lang="fr-FR" sz="2000" dirty="0">
                <a:latin typeface="Calibri" panose="020F0502020204030204" pitchFamily="34" charset="0"/>
                <a:cs typeface="Calibri" panose="020F0502020204030204" pitchFamily="34" charset="0"/>
              </a:rPr>
              <a:t> réalisera :</a:t>
            </a:r>
          </a:p>
          <a:p>
            <a:pPr>
              <a:buClr>
                <a:srgbClr val="541D2B"/>
              </a:buClr>
              <a:buFont typeface="Courier New" panose="02070309020205020404" pitchFamily="49" charset="0"/>
              <a:buChar char="o"/>
            </a:pPr>
            <a:r>
              <a:rPr lang="fr-FR" sz="2000" dirty="0">
                <a:latin typeface="Calibri" panose="020F0502020204030204" pitchFamily="34" charset="0"/>
                <a:cs typeface="Calibri" panose="020F0502020204030204" pitchFamily="34" charset="0"/>
              </a:rPr>
              <a:t>Un document des question plus fréquemment posées (FAQ)</a:t>
            </a:r>
          </a:p>
          <a:p>
            <a:pPr>
              <a:buClr>
                <a:srgbClr val="541D2B"/>
              </a:buClr>
              <a:buFont typeface="Courier New" panose="02070309020205020404" pitchFamily="49" charset="0"/>
              <a:buChar char="o"/>
            </a:pPr>
            <a:r>
              <a:rPr lang="fr-FR" sz="2000" dirty="0">
                <a:latin typeface="Calibri" panose="020F0502020204030204" pitchFamily="34" charset="0"/>
                <a:cs typeface="Calibri" panose="020F0502020204030204" pitchFamily="34" charset="0"/>
              </a:rPr>
              <a:t>Une « boîte à indicateurs » reprenant les indicateurs proposés par les associations et qui viendra compléter le guide élaboré par le CRAcs </a:t>
            </a:r>
          </a:p>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i="1" dirty="0">
                <a:latin typeface="Calibri" panose="020F0502020204030204" pitchFamily="34" charset="0"/>
                <a:cs typeface="Calibri" panose="020F0502020204030204" pitchFamily="34" charset="0"/>
              </a:rPr>
              <a:t>Ces documents ainsi que ce </a:t>
            </a:r>
            <a:r>
              <a:rPr lang="fr-FR" sz="2000" i="1">
                <a:latin typeface="Calibri" panose="020F0502020204030204" pitchFamily="34" charset="0"/>
                <a:cs typeface="Calibri" panose="020F0502020204030204" pitchFamily="34" charset="0"/>
              </a:rPr>
              <a:t>power point </a:t>
            </a:r>
            <a:r>
              <a:rPr lang="fr-FR" sz="2000" i="1" dirty="0">
                <a:latin typeface="Calibri" panose="020F0502020204030204" pitchFamily="34" charset="0"/>
                <a:cs typeface="Calibri" panose="020F0502020204030204" pitchFamily="34" charset="0"/>
              </a:rPr>
              <a:t>seront envoyés aux associations de la CS.</a:t>
            </a:r>
          </a:p>
          <a:p>
            <a:pPr marL="0" indent="0">
              <a:buNone/>
            </a:pPr>
            <a:endParaRPr lang="fr-FR" sz="2000" dirty="0"/>
          </a:p>
        </p:txBody>
      </p:sp>
    </p:spTree>
    <p:extLst>
      <p:ext uri="{BB962C8B-B14F-4D97-AF65-F5344CB8AC3E}">
        <p14:creationId xmlns:p14="http://schemas.microsoft.com/office/powerpoint/2010/main" val="132988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1A5C7-76DF-11E8-81FE-FE9829725D5B}"/>
              </a:ext>
            </a:extLst>
          </p:cNvPr>
          <p:cNvSpPr>
            <a:spLocks noGrp="1"/>
          </p:cNvSpPr>
          <p:nvPr>
            <p:ph type="ctrTitle"/>
          </p:nvPr>
        </p:nvSpPr>
        <p:spPr>
          <a:xfrm>
            <a:off x="1759236" y="2075505"/>
            <a:ext cx="8679915" cy="1494632"/>
          </a:xfrm>
        </p:spPr>
        <p:txBody>
          <a:bodyPr/>
          <a:lstStyle/>
          <a:p>
            <a:r>
              <a:rPr lang="fr-FR" dirty="0"/>
              <a:t>Merci pour votre attention</a:t>
            </a:r>
          </a:p>
        </p:txBody>
      </p:sp>
      <p:sp>
        <p:nvSpPr>
          <p:cNvPr id="3" name="Sous-titre 2">
            <a:extLst>
              <a:ext uri="{FF2B5EF4-FFF2-40B4-BE49-F238E27FC236}">
                <a16:creationId xmlns:a16="http://schemas.microsoft.com/office/drawing/2014/main" id="{ED331F2C-5BCB-EA89-2487-07DA6E89A16C}"/>
              </a:ext>
            </a:extLst>
          </p:cNvPr>
          <p:cNvSpPr>
            <a:spLocks noGrp="1"/>
          </p:cNvSpPr>
          <p:nvPr>
            <p:ph type="subTitle" idx="1"/>
          </p:nvPr>
        </p:nvSpPr>
        <p:spPr>
          <a:xfrm>
            <a:off x="1765724" y="4073244"/>
            <a:ext cx="8673427" cy="1322587"/>
          </a:xfrm>
        </p:spPr>
        <p:txBody>
          <a:bodyPr>
            <a:normAutofit/>
          </a:bodyPr>
          <a:lstStyle/>
          <a:p>
            <a:pPr>
              <a:lnSpc>
                <a:spcPct val="120000"/>
              </a:lnSpc>
              <a:spcBef>
                <a:spcPts val="0"/>
              </a:spcBef>
            </a:pPr>
            <a:r>
              <a:rPr lang="fr-FR" dirty="0">
                <a:latin typeface="Calibri" panose="020F0502020204030204" pitchFamily="34" charset="0"/>
                <a:cs typeface="Calibri" panose="020F0502020204030204" pitchFamily="34" charset="0"/>
              </a:rPr>
              <a:t>Beatriz Camargo - </a:t>
            </a:r>
            <a:r>
              <a:rPr lang="fr-FR"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beatriz.camargo@cbai.be</a:t>
            </a:r>
            <a:endParaRPr lang="fr-FR" dirty="0">
              <a:solidFill>
                <a:schemeClr val="bg1"/>
              </a:solidFill>
              <a:latin typeface="Calibri" panose="020F0502020204030204" pitchFamily="34" charset="0"/>
              <a:cs typeface="Calibri" panose="020F0502020204030204" pitchFamily="34" charset="0"/>
            </a:endParaRPr>
          </a:p>
          <a:p>
            <a:pPr>
              <a:lnSpc>
                <a:spcPct val="120000"/>
              </a:lnSpc>
              <a:spcBef>
                <a:spcPts val="0"/>
              </a:spcBef>
            </a:pPr>
            <a:r>
              <a:rPr lang="fr-FR" dirty="0" err="1">
                <a:latin typeface="Calibri" panose="020F0502020204030204" pitchFamily="34" charset="0"/>
                <a:cs typeface="Calibri" panose="020F0502020204030204" pitchFamily="34" charset="0"/>
              </a:rPr>
              <a:t>Fernanda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Flacco</a:t>
            </a:r>
            <a:r>
              <a:rPr lang="fr-FR" dirty="0">
                <a:latin typeface="Calibri" panose="020F0502020204030204" pitchFamily="34" charset="0"/>
                <a:cs typeface="Calibri" panose="020F0502020204030204" pitchFamily="34" charset="0"/>
              </a:rPr>
              <a:t> - </a:t>
            </a:r>
            <a:r>
              <a:rPr lang="fr-FR" u="sng" dirty="0" err="1">
                <a:latin typeface="Calibri" panose="020F0502020204030204" pitchFamily="34" charset="0"/>
                <a:cs typeface="Calibri" panose="020F0502020204030204" pitchFamily="34" charset="0"/>
              </a:rPr>
              <a:t>fernanda.flacco@cbai.be</a:t>
            </a:r>
            <a:endParaRPr lang="fr-FR" dirty="0">
              <a:latin typeface="Calibri" panose="020F0502020204030204" pitchFamily="34" charset="0"/>
              <a:cs typeface="Calibri" panose="020F0502020204030204" pitchFamily="34" charset="0"/>
            </a:endParaRPr>
          </a:p>
          <a:p>
            <a:pPr>
              <a:lnSpc>
                <a:spcPct val="120000"/>
              </a:lnSpc>
              <a:spcBef>
                <a:spcPts val="0"/>
              </a:spcBef>
            </a:pPr>
            <a:r>
              <a:rPr lang="fr-FR" dirty="0">
                <a:latin typeface="Calibri" panose="020F0502020204030204" pitchFamily="34" charset="0"/>
                <a:cs typeface="Calibri" panose="020F0502020204030204" pitchFamily="34" charset="0"/>
              </a:rPr>
              <a:t>Valeria </a:t>
            </a:r>
            <a:r>
              <a:rPr lang="fr-FR" dirty="0" err="1">
                <a:latin typeface="Calibri" panose="020F0502020204030204" pitchFamily="34" charset="0"/>
                <a:cs typeface="Calibri" panose="020F0502020204030204" pitchFamily="34" charset="0"/>
              </a:rPr>
              <a:t>Lucera</a:t>
            </a:r>
            <a:r>
              <a:rPr lang="fr-FR" dirty="0">
                <a:latin typeface="Calibri" panose="020F0502020204030204" pitchFamily="34" charset="0"/>
                <a:cs typeface="Calibri" panose="020F0502020204030204" pitchFamily="34" charset="0"/>
              </a:rPr>
              <a:t> - </a:t>
            </a:r>
            <a:r>
              <a:rPr lang="fr-FR" u="sng" dirty="0" err="1">
                <a:latin typeface="Calibri" panose="020F0502020204030204" pitchFamily="34" charset="0"/>
                <a:cs typeface="Calibri" panose="020F0502020204030204" pitchFamily="34" charset="0"/>
              </a:rPr>
              <a:t>valeria.lucera@cbai.be</a:t>
            </a:r>
            <a:endParaRPr lang="fr-FR" u="sng"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77A9BB2C-A16A-EAF5-D4BC-B44C504C0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05" y="234167"/>
            <a:ext cx="3148101" cy="808887"/>
          </a:xfrm>
          <a:prstGeom prst="rect">
            <a:avLst/>
          </a:prstGeom>
        </p:spPr>
      </p:pic>
    </p:spTree>
    <p:extLst>
      <p:ext uri="{BB962C8B-B14F-4D97-AF65-F5344CB8AC3E}">
        <p14:creationId xmlns:p14="http://schemas.microsoft.com/office/powerpoint/2010/main" val="114968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B00AB-61EF-7DAE-8BA4-705E5F3BE107}"/>
              </a:ext>
            </a:extLst>
          </p:cNvPr>
          <p:cNvSpPr>
            <a:spLocks noGrp="1"/>
          </p:cNvSpPr>
          <p:nvPr>
            <p:ph type="title"/>
          </p:nvPr>
        </p:nvSpPr>
        <p:spPr>
          <a:xfrm>
            <a:off x="0" y="13917"/>
            <a:ext cx="10880203" cy="975891"/>
          </a:xfrm>
        </p:spPr>
        <p:txBody>
          <a:bodyPr/>
          <a:lstStyle/>
          <a:p>
            <a:r>
              <a:rPr lang="fr-FR" dirty="0"/>
              <a:t>Présentation du CRAcs </a:t>
            </a:r>
          </a:p>
        </p:txBody>
      </p:sp>
      <p:sp>
        <p:nvSpPr>
          <p:cNvPr id="3" name="Espace réservé du contenu 2">
            <a:extLst>
              <a:ext uri="{FF2B5EF4-FFF2-40B4-BE49-F238E27FC236}">
                <a16:creationId xmlns:a16="http://schemas.microsoft.com/office/drawing/2014/main" id="{67216E38-A595-1E4F-29B3-43B2CAB45C76}"/>
              </a:ext>
            </a:extLst>
          </p:cNvPr>
          <p:cNvSpPr>
            <a:spLocks noGrp="1"/>
          </p:cNvSpPr>
          <p:nvPr>
            <p:ph idx="1"/>
          </p:nvPr>
        </p:nvSpPr>
        <p:spPr>
          <a:xfrm>
            <a:off x="778473" y="989808"/>
            <a:ext cx="10663883" cy="5608700"/>
          </a:xfrm>
        </p:spPr>
        <p:txBody>
          <a:bodyPr anchor="t"/>
          <a:lstStyle/>
          <a:p>
            <a:pPr marL="0" indent="0">
              <a:buNone/>
            </a:pPr>
            <a:r>
              <a:rPr lang="fr-FR" sz="2000" b="1" dirty="0">
                <a:latin typeface="Calibri" panose="020F0502020204030204" pitchFamily="34" charset="0"/>
                <a:cs typeface="Calibri" panose="020F0502020204030204" pitchFamily="34" charset="0"/>
              </a:rPr>
              <a:t>Les objectifs:</a:t>
            </a:r>
          </a:p>
          <a:p>
            <a:pPr marL="0" indent="0">
              <a:buNone/>
            </a:pPr>
            <a:endParaRPr lang="fr-FR" dirty="0">
              <a:latin typeface="Calibri" panose="020F0502020204030204" pitchFamily="34" charset="0"/>
              <a:cs typeface="Calibri" panose="020F0502020204030204" pitchFamily="34" charset="0"/>
            </a:endParaRPr>
          </a:p>
          <a:p>
            <a:pPr>
              <a:buClr>
                <a:srgbClr val="541D2B"/>
              </a:buClr>
            </a:pPr>
            <a:r>
              <a:rPr lang="fr-FR" dirty="0">
                <a:latin typeface="Calibri" panose="020F0502020204030204" pitchFamily="34" charset="0"/>
                <a:cs typeface="Calibri" panose="020F0502020204030204" pitchFamily="34" charset="0"/>
              </a:rPr>
              <a:t>S’approprier la </a:t>
            </a:r>
            <a:r>
              <a:rPr lang="fr-FR" b="1" dirty="0">
                <a:latin typeface="Calibri" panose="020F0502020204030204" pitchFamily="34" charset="0"/>
                <a:cs typeface="Calibri" panose="020F0502020204030204" pitchFamily="34" charset="0"/>
              </a:rPr>
              <a:t>notion d’indicateur </a:t>
            </a:r>
            <a:r>
              <a:rPr lang="fr-FR" dirty="0">
                <a:latin typeface="Calibri" panose="020F0502020204030204" pitchFamily="34" charset="0"/>
                <a:cs typeface="Calibri" panose="020F0502020204030204" pitchFamily="34" charset="0"/>
              </a:rPr>
              <a:t>: qu’entend-t-on par indicateur, à quoi </a:t>
            </a:r>
            <a:r>
              <a:rPr lang="fr-FR" dirty="0" err="1">
                <a:latin typeface="Calibri" panose="020F0502020204030204" pitchFamily="34" charset="0"/>
                <a:cs typeface="Calibri" panose="020F0502020204030204" pitchFamily="34" charset="0"/>
              </a:rPr>
              <a:t>sert-il</a:t>
            </a:r>
            <a:r>
              <a:rPr lang="fr-FR" dirty="0">
                <a:latin typeface="Calibri" panose="020F0502020204030204" pitchFamily="34" charset="0"/>
                <a:cs typeface="Calibri" panose="020F0502020204030204" pitchFamily="34" charset="0"/>
              </a:rPr>
              <a:t>, quels sont les différents types d’indicateurs et ses caractéristiques, etc.</a:t>
            </a:r>
          </a:p>
          <a:p>
            <a:pPr>
              <a:buClr>
                <a:srgbClr val="541D2B"/>
              </a:buClr>
            </a:pPr>
            <a:r>
              <a:rPr lang="fr-FR" dirty="0">
                <a:latin typeface="Calibri" panose="020F0502020204030204" pitchFamily="34" charset="0"/>
                <a:cs typeface="Calibri" panose="020F0502020204030204" pitchFamily="34" charset="0"/>
              </a:rPr>
              <a:t>Situer l’utilisation des indicateurs dans le cadre du </a:t>
            </a:r>
            <a:r>
              <a:rPr lang="fr-FR" b="1" dirty="0">
                <a:latin typeface="Calibri" panose="020F0502020204030204" pitchFamily="34" charset="0"/>
                <a:cs typeface="Calibri" panose="020F0502020204030204" pitchFamily="34" charset="0"/>
              </a:rPr>
              <a:t>décret de cohésion sociale et de ses objectifs</a:t>
            </a:r>
            <a:r>
              <a:rPr lang="fr-FR" dirty="0">
                <a:latin typeface="Calibri" panose="020F0502020204030204" pitchFamily="34" charset="0"/>
                <a:cs typeface="Calibri" panose="020F0502020204030204" pitchFamily="34" charset="0"/>
              </a:rPr>
              <a:t>.</a:t>
            </a:r>
          </a:p>
          <a:p>
            <a:pPr>
              <a:buClr>
                <a:srgbClr val="541D2B"/>
              </a:buClr>
            </a:pPr>
            <a:r>
              <a:rPr lang="fr-FR" b="1" dirty="0">
                <a:latin typeface="Calibri" panose="020F0502020204030204" pitchFamily="34" charset="0"/>
                <a:cs typeface="Calibri" panose="020F0502020204030204" pitchFamily="34" charset="0"/>
              </a:rPr>
              <a:t>Outiller </a:t>
            </a:r>
            <a:r>
              <a:rPr lang="fr-FR" dirty="0">
                <a:latin typeface="Calibri" panose="020F0502020204030204" pitchFamily="34" charset="0"/>
                <a:cs typeface="Calibri" panose="020F0502020204030204" pitchFamily="34" charset="0"/>
              </a:rPr>
              <a:t>les associations et leur permettre de repartir avec des </a:t>
            </a:r>
            <a:r>
              <a:rPr lang="fr-FR" b="1" dirty="0">
                <a:latin typeface="Calibri" panose="020F0502020204030204" pitchFamily="34" charset="0"/>
                <a:cs typeface="Calibri" panose="020F0502020204030204" pitchFamily="34" charset="0"/>
              </a:rPr>
              <a:t>exemples concrets </a:t>
            </a:r>
            <a:r>
              <a:rPr lang="fr-FR" dirty="0">
                <a:latin typeface="Calibri" panose="020F0502020204030204" pitchFamily="34" charset="0"/>
                <a:cs typeface="Calibri" panose="020F0502020204030204" pitchFamily="34" charset="0"/>
              </a:rPr>
              <a:t>d’indicateurs (d’impact).</a:t>
            </a:r>
          </a:p>
          <a:p>
            <a:pPr>
              <a:buClr>
                <a:srgbClr val="541D2B"/>
              </a:buClr>
            </a:pPr>
            <a:r>
              <a:rPr lang="fr-FR" dirty="0">
                <a:latin typeface="Calibri" panose="020F0502020204030204" pitchFamily="34" charset="0"/>
                <a:cs typeface="Calibri" panose="020F0502020204030204" pitchFamily="34" charset="0"/>
              </a:rPr>
              <a:t>Questionner son projet (dans le cadre de l’agréement) et </a:t>
            </a:r>
            <a:r>
              <a:rPr lang="fr-FR" b="1" dirty="0">
                <a:latin typeface="Calibri" panose="020F0502020204030204" pitchFamily="34" charset="0"/>
                <a:cs typeface="Calibri" panose="020F0502020204030204" pitchFamily="34" charset="0"/>
              </a:rPr>
              <a:t>échanger autour des pratiques d’évaluation </a:t>
            </a:r>
            <a:r>
              <a:rPr lang="fr-FR" dirty="0">
                <a:latin typeface="Calibri" panose="020F0502020204030204" pitchFamily="34" charset="0"/>
                <a:cs typeface="Calibri" panose="020F0502020204030204" pitchFamily="34" charset="0"/>
              </a:rPr>
              <a:t>avec les pairs. </a:t>
            </a:r>
          </a:p>
        </p:txBody>
      </p:sp>
    </p:spTree>
    <p:extLst>
      <p:ext uri="{BB962C8B-B14F-4D97-AF65-F5344CB8AC3E}">
        <p14:creationId xmlns:p14="http://schemas.microsoft.com/office/powerpoint/2010/main" val="20238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16227"/>
            <a:ext cx="12192000" cy="691256"/>
          </a:xfrm>
        </p:spPr>
        <p:txBody>
          <a:bodyPr/>
          <a:lstStyle/>
          <a:p>
            <a:r>
              <a:rPr lang="fr-BE" sz="3200"/>
              <a:t>Les indicateurs: vers une définition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902741" y="776847"/>
            <a:ext cx="11289259" cy="5966753"/>
          </a:xfrm>
        </p:spPr>
        <p:txBody>
          <a:bodyPr anchor="t">
            <a:normAutofit/>
          </a:bodyPr>
          <a:lstStyle/>
          <a:p>
            <a:pPr>
              <a:buClr>
                <a:srgbClr val="541D2B"/>
              </a:buClr>
            </a:pPr>
            <a:r>
              <a:rPr lang="fr-BE" dirty="0">
                <a:latin typeface="Calibri" panose="020F0502020204030204" pitchFamily="34" charset="0"/>
                <a:cs typeface="Calibri" panose="020F0502020204030204" pitchFamily="34" charset="0"/>
              </a:rPr>
              <a:t>La notion d‘indicateur: un élément du processus d’évaluation:</a:t>
            </a:r>
          </a:p>
          <a:p>
            <a:pPr marL="0" indent="0">
              <a:buNone/>
            </a:pPr>
            <a:endParaRPr lang="fr-BE" sz="2000" dirty="0"/>
          </a:p>
          <a:p>
            <a:pPr marL="0" indent="0">
              <a:buNone/>
            </a:pPr>
            <a:endParaRPr lang="fr-BE" sz="2000" dirty="0"/>
          </a:p>
          <a:p>
            <a:pPr>
              <a:buClr>
                <a:srgbClr val="541D2B"/>
              </a:buClr>
            </a:pPr>
            <a:endParaRPr lang="fr-BE" sz="800" b="0" i="0" u="none" strike="noStrike" dirty="0">
              <a:solidFill>
                <a:srgbClr val="000000"/>
              </a:solidFill>
              <a:effectLst/>
              <a:latin typeface="Calibri" panose="020F0502020204030204" pitchFamily="34" charset="0"/>
              <a:cs typeface="Calibri" panose="020F0502020204030204" pitchFamily="34" charset="0"/>
            </a:endParaRPr>
          </a:p>
          <a:p>
            <a:pPr>
              <a:buClr>
                <a:srgbClr val="541D2B"/>
              </a:buClr>
            </a:pPr>
            <a:r>
              <a:rPr lang="fr-BE" b="0" i="0" u="none" strike="noStrike" dirty="0">
                <a:solidFill>
                  <a:srgbClr val="000000"/>
                </a:solidFill>
                <a:effectLst/>
                <a:latin typeface="Calibri" panose="020F0502020204030204" pitchFamily="34" charset="0"/>
                <a:cs typeface="Calibri" panose="020F0502020204030204" pitchFamily="34" charset="0"/>
              </a:rPr>
              <a:t>Le but des indicateurs: traduire, verbaliser, opérationnaliser les dimensions que l’on souhaite évaluer</a:t>
            </a:r>
          </a:p>
          <a:p>
            <a:pPr marL="0" indent="0">
              <a:buClr>
                <a:srgbClr val="541D2B"/>
              </a:buClr>
              <a:buNone/>
            </a:pPr>
            <a:endParaRPr lang="fr-BE" dirty="0">
              <a:solidFill>
                <a:srgbClr val="000000"/>
              </a:solidFill>
              <a:latin typeface="Calibri" panose="020F0502020204030204" pitchFamily="34" charset="0"/>
              <a:cs typeface="Calibri" panose="020F0502020204030204" pitchFamily="34" charset="0"/>
            </a:endParaRPr>
          </a:p>
          <a:p>
            <a:pPr marL="0" indent="0">
              <a:buClr>
                <a:srgbClr val="541D2B"/>
              </a:buClr>
              <a:buNone/>
            </a:pPr>
            <a:endParaRPr lang="fr-BE" b="0" i="0" u="none" strike="noStrike" dirty="0">
              <a:solidFill>
                <a:srgbClr val="000000"/>
              </a:solidFill>
              <a:effectLst/>
              <a:latin typeface="Calibri" panose="020F0502020204030204" pitchFamily="34" charset="0"/>
              <a:cs typeface="Calibri" panose="020F0502020204030204" pitchFamily="34" charset="0"/>
            </a:endParaRPr>
          </a:p>
          <a:p>
            <a:pPr marL="0" indent="0">
              <a:buClr>
                <a:srgbClr val="541D2B"/>
              </a:buClr>
              <a:buNone/>
            </a:pPr>
            <a:endParaRPr lang="fr-BE" dirty="0">
              <a:solidFill>
                <a:srgbClr val="000000"/>
              </a:solidFill>
              <a:latin typeface="Calibri" panose="020F0502020204030204" pitchFamily="34" charset="0"/>
              <a:cs typeface="Calibri" panose="020F0502020204030204" pitchFamily="34" charset="0"/>
            </a:endParaRPr>
          </a:p>
          <a:p>
            <a:pPr marL="0" indent="0">
              <a:buClr>
                <a:srgbClr val="541D2B"/>
              </a:buClr>
              <a:buNone/>
            </a:pPr>
            <a:endParaRPr lang="fr-BE" sz="1600" dirty="0">
              <a:solidFill>
                <a:srgbClr val="000000"/>
              </a:solidFill>
              <a:latin typeface="Calibri" panose="020F0502020204030204" pitchFamily="34" charset="0"/>
              <a:cs typeface="Calibri" panose="020F0502020204030204" pitchFamily="34" charset="0"/>
            </a:endParaRPr>
          </a:p>
          <a:p>
            <a:pPr>
              <a:buClr>
                <a:srgbClr val="541D2B"/>
              </a:buClr>
            </a:pPr>
            <a:r>
              <a:rPr lang="fr-BE" b="0" i="0" u="none" strike="noStrike" dirty="0">
                <a:solidFill>
                  <a:srgbClr val="000000"/>
                </a:solidFill>
                <a:effectLst/>
                <a:latin typeface="Calibri" panose="020F0502020204030204" pitchFamily="34" charset="0"/>
                <a:cs typeface="Calibri" panose="020F0502020204030204" pitchFamily="34" charset="0"/>
              </a:rPr>
              <a:t>Les indicateurs: une définition</a:t>
            </a:r>
          </a:p>
          <a:p>
            <a:pPr>
              <a:buClr>
                <a:srgbClr val="541D2B"/>
              </a:buClr>
            </a:pPr>
            <a:endParaRPr lang="fr-BE" dirty="0">
              <a:solidFill>
                <a:srgbClr val="000000"/>
              </a:solidFill>
              <a:latin typeface="Calibri" panose="020F0502020204030204" pitchFamily="34" charset="0"/>
              <a:cs typeface="Calibri" panose="020F0502020204030204" pitchFamily="34" charset="0"/>
            </a:endParaRPr>
          </a:p>
          <a:p>
            <a:pPr>
              <a:buClr>
                <a:srgbClr val="541D2B"/>
              </a:buClr>
            </a:pPr>
            <a:endParaRPr lang="fr-BE" b="0" i="0" u="none" strike="noStrike" dirty="0">
              <a:solidFill>
                <a:srgbClr val="000000"/>
              </a:solidFill>
              <a:effectLst/>
              <a:latin typeface="Calibri" panose="020F0502020204030204" pitchFamily="34" charset="0"/>
              <a:cs typeface="Calibri" panose="020F0502020204030204" pitchFamily="34" charset="0"/>
            </a:endParaRPr>
          </a:p>
          <a:p>
            <a:pPr>
              <a:buClr>
                <a:srgbClr val="541D2B"/>
              </a:buClr>
            </a:pPr>
            <a:endParaRPr lang="fr-BE"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fr-BE" dirty="0">
              <a:solidFill>
                <a:srgbClr val="000000"/>
              </a:solidFill>
              <a:latin typeface="Calibri" panose="020F0502020204030204" pitchFamily="34" charset="0"/>
              <a:cs typeface="Calibri" panose="020F0502020204030204" pitchFamily="34" charset="0"/>
            </a:endParaRPr>
          </a:p>
          <a:p>
            <a:pPr marL="0" indent="0">
              <a:buNone/>
            </a:pPr>
            <a:endParaRPr lang="fr-BE" b="0" i="0" u="none" strike="noStrike" dirty="0">
              <a:solidFill>
                <a:srgbClr val="000000"/>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F78FE18D-FBE8-9B46-789B-B70970D92962}"/>
              </a:ext>
            </a:extLst>
          </p:cNvPr>
          <p:cNvSpPr txBox="1"/>
          <p:nvPr/>
        </p:nvSpPr>
        <p:spPr>
          <a:xfrm>
            <a:off x="1890584" y="1273117"/>
            <a:ext cx="8241956" cy="1107996"/>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BE" dirty="0">
                <a:latin typeface="Calibri" panose="020F0502020204030204" pitchFamily="34" charset="0"/>
                <a:cs typeface="Calibri" panose="020F0502020204030204" pitchFamily="34" charset="0"/>
              </a:rPr>
              <a:t>- « Qu’est-ce que je vais évaluer ? » </a:t>
            </a:r>
            <a:r>
              <a:rPr lang="fr-BE" b="1" dirty="0">
                <a:latin typeface="Calibri" panose="020F0502020204030204" pitchFamily="34" charset="0"/>
                <a:cs typeface="Calibri" panose="020F0502020204030204" pitchFamily="34" charset="0"/>
              </a:rPr>
              <a:t>(= Objet d’évaluation)</a:t>
            </a:r>
          </a:p>
          <a:p>
            <a:r>
              <a:rPr lang="fr-BE" dirty="0">
                <a:latin typeface="Calibri" panose="020F0502020204030204" pitchFamily="34" charset="0"/>
                <a:cs typeface="Calibri" panose="020F0502020204030204" pitchFamily="34" charset="0"/>
              </a:rPr>
              <a:t>- « Sous quel angle ? » (= </a:t>
            </a:r>
            <a:r>
              <a:rPr lang="fr-BE" b="1" dirty="0">
                <a:latin typeface="Calibri" panose="020F0502020204030204" pitchFamily="34" charset="0"/>
                <a:cs typeface="Calibri" panose="020F0502020204030204" pitchFamily="34" charset="0"/>
              </a:rPr>
              <a:t>Critère d’évaluation</a:t>
            </a:r>
            <a:r>
              <a:rPr lang="fr-BE" dirty="0">
                <a:latin typeface="Calibri" panose="020F0502020204030204" pitchFamily="34" charset="0"/>
                <a:cs typeface="Calibri" panose="020F0502020204030204" pitchFamily="34" charset="0"/>
              </a:rPr>
              <a:t>)</a:t>
            </a:r>
          </a:p>
          <a:p>
            <a:r>
              <a:rPr lang="fr-BE" dirty="0">
                <a:latin typeface="Calibri" panose="020F0502020204030204" pitchFamily="34" charset="0"/>
                <a:cs typeface="Calibri" panose="020F0502020204030204" pitchFamily="34" charset="0"/>
              </a:rPr>
              <a:t>- « Au moyen de quelle information ? » </a:t>
            </a:r>
            <a:r>
              <a:rPr lang="fr-BE" b="1" dirty="0">
                <a:solidFill>
                  <a:srgbClr val="541D2B"/>
                </a:solidFill>
                <a:latin typeface="Calibri" panose="020F0502020204030204" pitchFamily="34" charset="0"/>
                <a:cs typeface="Calibri" panose="020F0502020204030204" pitchFamily="34" charset="0"/>
              </a:rPr>
              <a:t>(= Indicateur)</a:t>
            </a:r>
          </a:p>
          <a:p>
            <a:pPr algn="ctr"/>
            <a:r>
              <a:rPr lang="fr-BE" sz="1050" dirty="0">
                <a:solidFill>
                  <a:srgbClr val="541D2B"/>
                </a:solidFill>
                <a:latin typeface="Calibri" panose="020F0502020204030204" pitchFamily="34" charset="0"/>
                <a:cs typeface="Calibri" panose="020F0502020204030204" pitchFamily="34" charset="0"/>
              </a:rPr>
              <a:t>									*</a:t>
            </a:r>
            <a:r>
              <a:rPr lang="fr-BE" sz="1200" dirty="0">
                <a:solidFill>
                  <a:srgbClr val="541D2B"/>
                </a:solidFill>
                <a:latin typeface="Calibri" panose="020F0502020204030204" pitchFamily="34" charset="0"/>
                <a:cs typeface="Calibri" panose="020F0502020204030204" pitchFamily="34" charset="0"/>
              </a:rPr>
              <a:t>ESPRIST-Liège 2023</a:t>
            </a:r>
          </a:p>
        </p:txBody>
      </p:sp>
      <p:sp>
        <p:nvSpPr>
          <p:cNvPr id="6" name="ZoneTexte 5">
            <a:extLst>
              <a:ext uri="{FF2B5EF4-FFF2-40B4-BE49-F238E27FC236}">
                <a16:creationId xmlns:a16="http://schemas.microsoft.com/office/drawing/2014/main" id="{1BAA878F-F170-B81E-C26E-6DE8081AE2C1}"/>
              </a:ext>
            </a:extLst>
          </p:cNvPr>
          <p:cNvSpPr txBox="1"/>
          <p:nvPr/>
        </p:nvSpPr>
        <p:spPr>
          <a:xfrm>
            <a:off x="1890584" y="3031433"/>
            <a:ext cx="8241957" cy="166199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BE" b="0" i="0" u="none" strike="noStrike" dirty="0">
                <a:solidFill>
                  <a:srgbClr val="000000"/>
                </a:solidFill>
                <a:effectLst/>
                <a:latin typeface="Calibri" panose="020F0502020204030204" pitchFamily="34" charset="0"/>
                <a:cs typeface="Calibri" panose="020F0502020204030204" pitchFamily="34" charset="0"/>
              </a:rPr>
              <a:t>Quand on évalue une action, on le fait selon un angle d’étude (un critère), c’est-à-dire un concept (par exemple la « participation ») qui n’est pas directement observable. On ne mesure pas un concept en tant que tel, mais ses </a:t>
            </a:r>
            <a:r>
              <a:rPr lang="fr-BE" b="0" i="0" u="sng" strike="noStrike" dirty="0">
                <a:solidFill>
                  <a:srgbClr val="000000"/>
                </a:solidFill>
                <a:effectLst/>
                <a:latin typeface="Calibri" panose="020F0502020204030204" pitchFamily="34" charset="0"/>
                <a:cs typeface="Calibri" panose="020F0502020204030204" pitchFamily="34" charset="0"/>
              </a:rPr>
              <a:t>manifestations concrètes</a:t>
            </a:r>
            <a:r>
              <a:rPr lang="fr-BE" b="0" i="0" u="none" strike="noStrike" dirty="0">
                <a:solidFill>
                  <a:srgbClr val="000000"/>
                </a:solidFill>
                <a:effectLst/>
                <a:latin typeface="Calibri" panose="020F0502020204030204" pitchFamily="34" charset="0"/>
                <a:cs typeface="Calibri" panose="020F0502020204030204" pitchFamily="34" charset="0"/>
              </a:rPr>
              <a:t>.</a:t>
            </a:r>
          </a:p>
          <a:p>
            <a:pPr algn="just"/>
            <a:r>
              <a:rPr lang="fr-BE" b="0" i="0" u="none" strike="noStrike" dirty="0">
                <a:solidFill>
                  <a:srgbClr val="000000"/>
                </a:solidFill>
                <a:effectLst/>
                <a:latin typeface="Calibri" panose="020F0502020204030204" pitchFamily="34" charset="0"/>
                <a:cs typeface="Calibri" panose="020F0502020204030204" pitchFamily="34" charset="0"/>
              </a:rPr>
              <a:t>L’indicateur permet de traduire le </a:t>
            </a:r>
            <a:r>
              <a:rPr lang="fr-BE" b="0" i="0" u="none" strike="noStrike" dirty="0">
                <a:solidFill>
                  <a:srgbClr val="541D2B"/>
                </a:solidFill>
                <a:effectLst/>
                <a:latin typeface="Calibri" panose="020F0502020204030204" pitchFamily="34" charset="0"/>
                <a:cs typeface="Calibri" panose="020F0502020204030204" pitchFamily="34" charset="0"/>
              </a:rPr>
              <a:t>critère d’évaluation (l’angle que l’on souhaite observer) </a:t>
            </a:r>
            <a:r>
              <a:rPr lang="fr-BE" b="0" i="0" u="none" strike="noStrike" dirty="0">
                <a:solidFill>
                  <a:schemeClr val="tx1"/>
                </a:solidFill>
                <a:effectLst/>
                <a:latin typeface="Calibri" panose="020F0502020204030204" pitchFamily="34" charset="0"/>
                <a:cs typeface="Calibri" panose="020F0502020204030204" pitchFamily="34" charset="0"/>
              </a:rPr>
              <a:t>en une </a:t>
            </a:r>
            <a:r>
              <a:rPr lang="fr-BE" b="0" i="0" u="none" strike="noStrike" dirty="0">
                <a:solidFill>
                  <a:srgbClr val="541D2B"/>
                </a:solidFill>
                <a:effectLst/>
                <a:latin typeface="Calibri" panose="020F0502020204030204" pitchFamily="34" charset="0"/>
                <a:cs typeface="Calibri" panose="020F0502020204030204" pitchFamily="34" charset="0"/>
              </a:rPr>
              <a:t>donnée observable et mesurable. </a:t>
            </a:r>
          </a:p>
          <a:p>
            <a:pPr algn="r"/>
            <a:r>
              <a:rPr lang="fr-BE" sz="1200" dirty="0">
                <a:solidFill>
                  <a:srgbClr val="541D2B"/>
                </a:solidFill>
                <a:latin typeface="Calibri" panose="020F0502020204030204" pitchFamily="34" charset="0"/>
                <a:cs typeface="Calibri" panose="020F0502020204030204" pitchFamily="34" charset="0"/>
              </a:rPr>
              <a:t>*ESPRIST-Liège 2023</a:t>
            </a:r>
          </a:p>
        </p:txBody>
      </p:sp>
      <p:sp>
        <p:nvSpPr>
          <p:cNvPr id="7" name="ZoneTexte 6">
            <a:extLst>
              <a:ext uri="{FF2B5EF4-FFF2-40B4-BE49-F238E27FC236}">
                <a16:creationId xmlns:a16="http://schemas.microsoft.com/office/drawing/2014/main" id="{3244FCAE-9A3F-43E9-5AAD-48AA6E7715A0}"/>
              </a:ext>
            </a:extLst>
          </p:cNvPr>
          <p:cNvSpPr txBox="1"/>
          <p:nvPr/>
        </p:nvSpPr>
        <p:spPr>
          <a:xfrm>
            <a:off x="1946189" y="5277235"/>
            <a:ext cx="8186352" cy="153888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Clr>
                <a:srgbClr val="541D2B"/>
              </a:buClr>
            </a:pPr>
            <a:r>
              <a:rPr lang="fr-BE" i="1" dirty="0">
                <a:solidFill>
                  <a:srgbClr val="000000"/>
                </a:solidFill>
                <a:latin typeface="Calibri" panose="020F0502020204030204" pitchFamily="34" charset="0"/>
                <a:cs typeface="Calibri" panose="020F0502020204030204" pitchFamily="34" charset="0"/>
              </a:rPr>
              <a:t>« Des données qualitatives ou quantitatives, livrant une information synthétique »</a:t>
            </a:r>
            <a:r>
              <a:rPr lang="fr-BE" sz="1400" dirty="0">
                <a:solidFill>
                  <a:srgbClr val="541D2B"/>
                </a:solidFill>
                <a:latin typeface="Calibri" panose="020F0502020204030204" pitchFamily="34" charset="0"/>
                <a:cs typeface="Calibri" panose="020F0502020204030204" pitchFamily="34" charset="0"/>
              </a:rPr>
              <a:t> 											</a:t>
            </a:r>
            <a:r>
              <a:rPr lang="fr-BE" sz="1200" dirty="0">
                <a:solidFill>
                  <a:srgbClr val="541D2B"/>
                </a:solidFill>
                <a:latin typeface="Calibri" panose="020F0502020204030204" pitchFamily="34" charset="0"/>
                <a:cs typeface="Calibri" panose="020F0502020204030204" pitchFamily="34" charset="0"/>
              </a:rPr>
              <a:t>(IBSA, 2014)</a:t>
            </a:r>
          </a:p>
          <a:p>
            <a:pPr algn="just">
              <a:buClr>
                <a:srgbClr val="541D2B"/>
              </a:buClr>
            </a:pPr>
            <a:endParaRPr lang="fr-BE" sz="1100" i="1" dirty="0">
              <a:solidFill>
                <a:srgbClr val="000000"/>
              </a:solidFill>
              <a:latin typeface="Calibri" panose="020F0502020204030204" pitchFamily="34" charset="0"/>
              <a:cs typeface="Calibri" panose="020F0502020204030204" pitchFamily="34" charset="0"/>
            </a:endParaRPr>
          </a:p>
          <a:p>
            <a:pPr>
              <a:buClr>
                <a:srgbClr val="541D2B"/>
              </a:buClr>
            </a:pPr>
            <a:r>
              <a:rPr lang="fr-BE" dirty="0">
                <a:solidFill>
                  <a:srgbClr val="000000"/>
                </a:solidFill>
                <a:latin typeface="Calibri" panose="020F0502020204030204" pitchFamily="34" charset="0"/>
                <a:cs typeface="Calibri" panose="020F0502020204030204" pitchFamily="34" charset="0"/>
              </a:rPr>
              <a:t>« </a:t>
            </a:r>
            <a:r>
              <a:rPr lang="fr-BE" i="1" dirty="0">
                <a:solidFill>
                  <a:srgbClr val="000000"/>
                </a:solidFill>
                <a:latin typeface="Calibri" panose="020F0502020204030204" pitchFamily="34" charset="0"/>
                <a:cs typeface="Calibri" panose="020F0502020204030204" pitchFamily="34" charset="0"/>
              </a:rPr>
              <a:t>Une variable fournissant des informations quantitatives et qualitatives sur un phénomènes donné. Il inclut normalement une valeur et une unité de mesure </a:t>
            </a:r>
            <a:r>
              <a:rPr lang="fr-BE" dirty="0">
                <a:solidFill>
                  <a:srgbClr val="000000"/>
                </a:solidFill>
                <a:latin typeface="Calibri" panose="020F0502020204030204" pitchFamily="34" charset="0"/>
                <a:cs typeface="Calibri" panose="020F0502020204030204" pitchFamily="34" charset="0"/>
              </a:rPr>
              <a:t>» </a:t>
            </a:r>
          </a:p>
          <a:p>
            <a:pPr algn="r">
              <a:buClr>
                <a:srgbClr val="541D2B"/>
              </a:buClr>
            </a:pPr>
            <a:r>
              <a:rPr lang="fr-BE" sz="1200" dirty="0">
                <a:solidFill>
                  <a:srgbClr val="541D2B"/>
                </a:solidFill>
                <a:latin typeface="Calibri" panose="020F0502020204030204" pitchFamily="34" charset="0"/>
                <a:cs typeface="Calibri" panose="020F0502020204030204" pitchFamily="34" charset="0"/>
              </a:rPr>
              <a:t>(Commission européenne, 2014)  </a:t>
            </a:r>
          </a:p>
        </p:txBody>
      </p:sp>
    </p:spTree>
    <p:extLst>
      <p:ext uri="{BB962C8B-B14F-4D97-AF65-F5344CB8AC3E}">
        <p14:creationId xmlns:p14="http://schemas.microsoft.com/office/powerpoint/2010/main" val="173379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13917"/>
            <a:ext cx="12191999" cy="730003"/>
          </a:xfrm>
        </p:spPr>
        <p:txBody>
          <a:bodyPr/>
          <a:lstStyle/>
          <a:p>
            <a:r>
              <a:rPr lang="fr-BE"/>
              <a:t>Les indicateurs: une classification</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321276" y="1149178"/>
            <a:ext cx="11870724" cy="5708822"/>
          </a:xfrm>
        </p:spPr>
        <p:txBody>
          <a:bodyPr anchor="t">
            <a:normAutofit/>
          </a:bodyPr>
          <a:lstStyle/>
          <a:p>
            <a:pPr marL="0" indent="0">
              <a:buNone/>
            </a:pPr>
            <a:r>
              <a:rPr lang="fr-BE" dirty="0">
                <a:latin typeface="Calibri" panose="020F0502020204030204" pitchFamily="34" charset="0"/>
                <a:cs typeface="Calibri" panose="020F0502020204030204" pitchFamily="34" charset="0"/>
              </a:rPr>
              <a:t>Une classification selon l’unité de mesure (qualitative ou quantitative):</a:t>
            </a: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5" name="ZoneTexte 4">
            <a:extLst>
              <a:ext uri="{FF2B5EF4-FFF2-40B4-BE49-F238E27FC236}">
                <a16:creationId xmlns:a16="http://schemas.microsoft.com/office/drawing/2014/main" id="{E2D0AB1F-0A33-23C8-79DD-E649150D872A}"/>
              </a:ext>
            </a:extLst>
          </p:cNvPr>
          <p:cNvSpPr txBox="1"/>
          <p:nvPr/>
        </p:nvSpPr>
        <p:spPr>
          <a:xfrm>
            <a:off x="478172" y="2274838"/>
            <a:ext cx="5058562" cy="350865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b="1" dirty="0">
                <a:solidFill>
                  <a:srgbClr val="541D2B"/>
                </a:solidFill>
                <a:latin typeface="Calibri" panose="020F0502020204030204" pitchFamily="34" charset="0"/>
                <a:cs typeface="Calibri" panose="020F0502020204030204" pitchFamily="34" charset="0"/>
              </a:rPr>
              <a:t>Indicateurs quantitatifs</a:t>
            </a:r>
          </a:p>
          <a:p>
            <a:pPr marL="0" indent="0">
              <a:buNone/>
            </a:pPr>
            <a:endParaRPr lang="fr-BE" b="1" dirty="0">
              <a:solidFill>
                <a:srgbClr val="541D2B"/>
              </a:solidFill>
              <a:latin typeface="Calibri" panose="020F0502020204030204" pitchFamily="34" charset="0"/>
              <a:cs typeface="Calibri" panose="020F0502020204030204" pitchFamily="34" charset="0"/>
            </a:endParaRPr>
          </a:p>
          <a:p>
            <a:pPr marL="457200" lvl="1" indent="0">
              <a:buNone/>
            </a:pPr>
            <a:r>
              <a:rPr lang="fr-BE" dirty="0">
                <a:latin typeface="Calibri" panose="020F0502020204030204" pitchFamily="34" charset="0"/>
                <a:cs typeface="Calibri" panose="020F0502020204030204" pitchFamily="34" charset="0"/>
              </a:rPr>
              <a:t>Mesurent des quantités chiffrées et s’expriment </a:t>
            </a:r>
            <a:r>
              <a:rPr lang="fr-BE" b="0" i="0" u="none" strike="noStrike" dirty="0">
                <a:solidFill>
                  <a:srgbClr val="000000"/>
                </a:solidFill>
                <a:effectLst/>
                <a:latin typeface="Calibri" panose="020F0502020204030204" pitchFamily="34" charset="0"/>
                <a:cs typeface="Calibri" panose="020F0502020204030204" pitchFamily="34" charset="0"/>
              </a:rPr>
              <a:t>en chiffres</a:t>
            </a: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r>
              <a:rPr lang="fr-BE"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Nombre de participants à une activité</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Taux de participation (%)</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Nombre d’ateliers organisés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Pourcentage de bénéficiaires satisfaits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Taux d’emploi après un accompagnement</a:t>
            </a:r>
          </a:p>
          <a:p>
            <a:endParaRPr lang="fr-FR" sz="2400" dirty="0"/>
          </a:p>
        </p:txBody>
      </p:sp>
      <p:sp>
        <p:nvSpPr>
          <p:cNvPr id="6" name="ZoneTexte 5">
            <a:extLst>
              <a:ext uri="{FF2B5EF4-FFF2-40B4-BE49-F238E27FC236}">
                <a16:creationId xmlns:a16="http://schemas.microsoft.com/office/drawing/2014/main" id="{AD3E8F17-8703-9676-446F-06A7B5AAAE98}"/>
              </a:ext>
            </a:extLst>
          </p:cNvPr>
          <p:cNvSpPr txBox="1"/>
          <p:nvPr/>
        </p:nvSpPr>
        <p:spPr>
          <a:xfrm>
            <a:off x="6467912" y="2263676"/>
            <a:ext cx="4792910" cy="3693319"/>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a:r>
              <a:rPr lang="fr-BE" b="1" dirty="0">
                <a:solidFill>
                  <a:srgbClr val="541D2B"/>
                </a:solidFill>
                <a:latin typeface="Calibri" panose="020F0502020204030204" pitchFamily="34" charset="0"/>
                <a:cs typeface="Calibri" panose="020F0502020204030204" pitchFamily="34" charset="0"/>
              </a:rPr>
              <a:t>Indicateurs qualitatifs</a:t>
            </a:r>
          </a:p>
          <a:p>
            <a:pPr marL="0"/>
            <a:r>
              <a:rPr lang="fr-BE" b="1" dirty="0">
                <a:solidFill>
                  <a:srgbClr val="541D2B"/>
                </a:solidFill>
                <a:latin typeface="Calibri" panose="020F0502020204030204" pitchFamily="34" charset="0"/>
                <a:cs typeface="Calibri" panose="020F0502020204030204" pitchFamily="34" charset="0"/>
              </a:rPr>
              <a:t> </a:t>
            </a:r>
          </a:p>
          <a:p>
            <a:pPr marL="457200" lvl="1"/>
            <a:r>
              <a:rPr lang="fr-BE" dirty="0">
                <a:latin typeface="Calibri" panose="020F0502020204030204" pitchFamily="34" charset="0"/>
                <a:cs typeface="Calibri" panose="020F0502020204030204" pitchFamily="34" charset="0"/>
              </a:rPr>
              <a:t> Basés sur des discours, opinions, observations</a:t>
            </a:r>
          </a:p>
          <a:p>
            <a:pPr marL="0"/>
            <a:endParaRPr lang="fr-BE" dirty="0">
              <a:latin typeface="Calibri" panose="020F0502020204030204" pitchFamily="34" charset="0"/>
              <a:cs typeface="Calibri" panose="020F0502020204030204" pitchFamily="34" charset="0"/>
            </a:endParaRPr>
          </a:p>
          <a:p>
            <a:pPr marL="0"/>
            <a:r>
              <a:rPr lang="fr-BE"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Degré de satisfaction des participants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Perception du climat de confiance</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Sentiment d’inclusion ou d’appartenance</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Qualité des interactions entre participants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Appréciation des bénéficiaires sur l’utilité des actions</a:t>
            </a:r>
          </a:p>
        </p:txBody>
      </p:sp>
    </p:spTree>
    <p:extLst>
      <p:ext uri="{BB962C8B-B14F-4D97-AF65-F5344CB8AC3E}">
        <p14:creationId xmlns:p14="http://schemas.microsoft.com/office/powerpoint/2010/main" val="131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BED58DA-8046-8E3D-4A55-3267171FF28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17" t="22747" r="39868" b="-199"/>
          <a:stretch/>
        </p:blipFill>
        <p:spPr>
          <a:xfrm>
            <a:off x="3710281" y="101241"/>
            <a:ext cx="8094728" cy="6655518"/>
          </a:xfrm>
          <a:prstGeom prst="rect">
            <a:avLst/>
          </a:prstGeom>
        </p:spPr>
      </p:pic>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196992" y="668710"/>
            <a:ext cx="2601427" cy="3993231"/>
          </a:xfrm>
        </p:spPr>
        <p:txBody>
          <a:bodyPr/>
          <a:lstStyle/>
          <a:p>
            <a:r>
              <a:rPr lang="fr-BE" dirty="0"/>
              <a:t>Les indicateurs: une classification selon ce qu’ils visent à interroger</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p:txBody>
          <a:bodyPr anchor="t">
            <a:normAutofit/>
          </a:bodyPr>
          <a:lstStyle/>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8" name="ZoneTexte 7">
            <a:extLst>
              <a:ext uri="{FF2B5EF4-FFF2-40B4-BE49-F238E27FC236}">
                <a16:creationId xmlns:a16="http://schemas.microsoft.com/office/drawing/2014/main" id="{907EACCE-B6E6-5B10-88AD-9B12F6B5DFD9}"/>
              </a:ext>
            </a:extLst>
          </p:cNvPr>
          <p:cNvSpPr txBox="1"/>
          <p:nvPr/>
        </p:nvSpPr>
        <p:spPr>
          <a:xfrm>
            <a:off x="677133" y="5426437"/>
            <a:ext cx="2455812" cy="523220"/>
          </a:xfrm>
          <a:prstGeom prst="rect">
            <a:avLst/>
          </a:prstGeom>
          <a:gradFill flip="none" rotWithShape="1">
            <a:gsLst>
              <a:gs pos="0">
                <a:srgbClr val="541D2B">
                  <a:tint val="66000"/>
                  <a:satMod val="160000"/>
                </a:srgbClr>
              </a:gs>
              <a:gs pos="50000">
                <a:srgbClr val="541D2B">
                  <a:tint val="44500"/>
                  <a:satMod val="160000"/>
                </a:srgbClr>
              </a:gs>
              <a:gs pos="100000">
                <a:srgbClr val="541D2B">
                  <a:tint val="23500"/>
                  <a:satMod val="160000"/>
                </a:srgbClr>
              </a:gs>
            </a:gsLst>
            <a:path path="circle">
              <a:fillToRect r="100000" b="100000"/>
            </a:path>
            <a:tileRect l="-100000" t="-100000"/>
          </a:gradFill>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BE" sz="1400" i="1" dirty="0">
                <a:solidFill>
                  <a:srgbClr val="541D2B"/>
                </a:solidFill>
                <a:latin typeface="Calibri" panose="020F0502020204030204" pitchFamily="34" charset="0"/>
                <a:cs typeface="Calibri" panose="020F0502020204030204" pitchFamily="34" charset="0"/>
              </a:rPr>
              <a:t>(Commission européenne, 2013, 1999) </a:t>
            </a:r>
          </a:p>
        </p:txBody>
      </p:sp>
    </p:spTree>
    <p:extLst>
      <p:ext uri="{BB962C8B-B14F-4D97-AF65-F5344CB8AC3E}">
        <p14:creationId xmlns:p14="http://schemas.microsoft.com/office/powerpoint/2010/main" val="345413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3A93C-AC6F-9716-60E0-EF019008F998}"/>
              </a:ext>
            </a:extLst>
          </p:cNvPr>
          <p:cNvSpPr>
            <a:spLocks noGrp="1"/>
          </p:cNvSpPr>
          <p:nvPr>
            <p:ph type="title"/>
          </p:nvPr>
        </p:nvSpPr>
        <p:spPr/>
        <p:txBody>
          <a:bodyPr/>
          <a:lstStyle/>
          <a:p>
            <a:r>
              <a:rPr lang="fr-BE" dirty="0"/>
              <a:t>Les indicateurs sur une ligne du temps </a:t>
            </a:r>
          </a:p>
        </p:txBody>
      </p:sp>
      <p:cxnSp>
        <p:nvCxnSpPr>
          <p:cNvPr id="5" name="Connecteur droit avec flèche 4">
            <a:extLst>
              <a:ext uri="{FF2B5EF4-FFF2-40B4-BE49-F238E27FC236}">
                <a16:creationId xmlns:a16="http://schemas.microsoft.com/office/drawing/2014/main" id="{096B8DB8-1FFF-5C59-5B43-B4C5B8E0EBFB}"/>
              </a:ext>
            </a:extLst>
          </p:cNvPr>
          <p:cNvCxnSpPr/>
          <p:nvPr/>
        </p:nvCxnSpPr>
        <p:spPr>
          <a:xfrm>
            <a:off x="1270000" y="3738880"/>
            <a:ext cx="96520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55B5098D-2907-3725-046C-340A04FDA6BE}"/>
              </a:ext>
            </a:extLst>
          </p:cNvPr>
          <p:cNvSpPr/>
          <p:nvPr/>
        </p:nvSpPr>
        <p:spPr>
          <a:xfrm>
            <a:off x="4840022" y="3304540"/>
            <a:ext cx="670560" cy="868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7" name="ZoneTexte 6">
            <a:extLst>
              <a:ext uri="{FF2B5EF4-FFF2-40B4-BE49-F238E27FC236}">
                <a16:creationId xmlns:a16="http://schemas.microsoft.com/office/drawing/2014/main" id="{C8FD5F2C-CC0C-2C28-0423-1FF722F8FA61}"/>
              </a:ext>
            </a:extLst>
          </p:cNvPr>
          <p:cNvSpPr txBox="1"/>
          <p:nvPr/>
        </p:nvSpPr>
        <p:spPr>
          <a:xfrm>
            <a:off x="4708655" y="2934454"/>
            <a:ext cx="1005127" cy="369332"/>
          </a:xfrm>
          <a:prstGeom prst="rect">
            <a:avLst/>
          </a:prstGeom>
          <a:noFill/>
        </p:spPr>
        <p:txBody>
          <a:bodyPr wrap="square" rtlCol="0">
            <a:spAutoFit/>
          </a:bodyPr>
          <a:lstStyle/>
          <a:p>
            <a:r>
              <a:rPr lang="fr-BE" dirty="0"/>
              <a:t>Action </a:t>
            </a:r>
          </a:p>
        </p:txBody>
      </p:sp>
      <p:sp>
        <p:nvSpPr>
          <p:cNvPr id="8" name="Accolade ouvrante 7">
            <a:extLst>
              <a:ext uri="{FF2B5EF4-FFF2-40B4-BE49-F238E27FC236}">
                <a16:creationId xmlns:a16="http://schemas.microsoft.com/office/drawing/2014/main" id="{04374A59-EDF8-2D11-A555-161A0B4DD254}"/>
              </a:ext>
            </a:extLst>
          </p:cNvPr>
          <p:cNvSpPr/>
          <p:nvPr/>
        </p:nvSpPr>
        <p:spPr>
          <a:xfrm rot="16200000" flipV="1">
            <a:off x="2630580" y="2916169"/>
            <a:ext cx="924554" cy="343865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a:extLst>
              <a:ext uri="{FF2B5EF4-FFF2-40B4-BE49-F238E27FC236}">
                <a16:creationId xmlns:a16="http://schemas.microsoft.com/office/drawing/2014/main" id="{9C141819-8382-20F6-3BB0-8B74BD0751A6}"/>
              </a:ext>
            </a:extLst>
          </p:cNvPr>
          <p:cNvSpPr txBox="1"/>
          <p:nvPr/>
        </p:nvSpPr>
        <p:spPr>
          <a:xfrm>
            <a:off x="1477773" y="5256006"/>
            <a:ext cx="30269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BE" dirty="0"/>
              <a:t>Ressources </a:t>
            </a:r>
          </a:p>
        </p:txBody>
      </p:sp>
      <p:cxnSp>
        <p:nvCxnSpPr>
          <p:cNvPr id="13" name="Connecteur droit avec flèche 12">
            <a:extLst>
              <a:ext uri="{FF2B5EF4-FFF2-40B4-BE49-F238E27FC236}">
                <a16:creationId xmlns:a16="http://schemas.microsoft.com/office/drawing/2014/main" id="{5E808AE0-4CB4-B71C-6026-7D093898FDC2}"/>
              </a:ext>
            </a:extLst>
          </p:cNvPr>
          <p:cNvCxnSpPr/>
          <p:nvPr/>
        </p:nvCxnSpPr>
        <p:spPr>
          <a:xfrm flipV="1">
            <a:off x="5175302" y="1849120"/>
            <a:ext cx="0" cy="934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F443FF7-144D-1808-670D-7A757CB1B6F8}"/>
              </a:ext>
            </a:extLst>
          </p:cNvPr>
          <p:cNvSpPr txBox="1"/>
          <p:nvPr/>
        </p:nvSpPr>
        <p:spPr>
          <a:xfrm>
            <a:off x="4167278" y="1140422"/>
            <a:ext cx="2016048" cy="369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BE" dirty="0"/>
              <a:t>Réalisations  </a:t>
            </a:r>
          </a:p>
        </p:txBody>
      </p:sp>
      <p:cxnSp>
        <p:nvCxnSpPr>
          <p:cNvPr id="16" name="Connecteur droit avec flèche 15">
            <a:extLst>
              <a:ext uri="{FF2B5EF4-FFF2-40B4-BE49-F238E27FC236}">
                <a16:creationId xmlns:a16="http://schemas.microsoft.com/office/drawing/2014/main" id="{41379318-6C59-E4B5-88A0-3744F2D6E1A1}"/>
              </a:ext>
            </a:extLst>
          </p:cNvPr>
          <p:cNvCxnSpPr/>
          <p:nvPr/>
        </p:nvCxnSpPr>
        <p:spPr>
          <a:xfrm>
            <a:off x="6309360" y="3738880"/>
            <a:ext cx="0" cy="899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9E43FEA5-3FEA-A170-E96F-9D512C2F1497}"/>
              </a:ext>
            </a:extLst>
          </p:cNvPr>
          <p:cNvSpPr txBox="1"/>
          <p:nvPr/>
        </p:nvSpPr>
        <p:spPr>
          <a:xfrm>
            <a:off x="5719828" y="4728453"/>
            <a:ext cx="1573120" cy="369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BE" dirty="0"/>
              <a:t>Résultats </a:t>
            </a:r>
          </a:p>
        </p:txBody>
      </p:sp>
      <p:cxnSp>
        <p:nvCxnSpPr>
          <p:cNvPr id="19" name="Connecteur droit 18">
            <a:extLst>
              <a:ext uri="{FF2B5EF4-FFF2-40B4-BE49-F238E27FC236}">
                <a16:creationId xmlns:a16="http://schemas.microsoft.com/office/drawing/2014/main" id="{302051EB-52BE-7AAE-EA32-89CE480D9B9A}"/>
              </a:ext>
            </a:extLst>
          </p:cNvPr>
          <p:cNvCxnSpPr/>
          <p:nvPr/>
        </p:nvCxnSpPr>
        <p:spPr>
          <a:xfrm>
            <a:off x="9916160" y="3119120"/>
            <a:ext cx="0" cy="1516376"/>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30FC9AC-56F0-5D51-2E73-CCDFD8BC4C66}"/>
              </a:ext>
            </a:extLst>
          </p:cNvPr>
          <p:cNvSpPr txBox="1"/>
          <p:nvPr/>
        </p:nvSpPr>
        <p:spPr>
          <a:xfrm>
            <a:off x="9250681" y="2044005"/>
            <a:ext cx="133095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BE" dirty="0"/>
              <a:t>Impact</a:t>
            </a:r>
          </a:p>
          <a:p>
            <a:endParaRPr lang="fr-BE" dirty="0"/>
          </a:p>
          <a:p>
            <a:endParaRPr lang="fr-BE" dirty="0"/>
          </a:p>
        </p:txBody>
      </p:sp>
      <p:sp>
        <p:nvSpPr>
          <p:cNvPr id="23" name="Accolade ouvrante 22">
            <a:extLst>
              <a:ext uri="{FF2B5EF4-FFF2-40B4-BE49-F238E27FC236}">
                <a16:creationId xmlns:a16="http://schemas.microsoft.com/office/drawing/2014/main" id="{7002925E-26C3-FDF0-B0CF-AEFBCE3C141A}"/>
              </a:ext>
            </a:extLst>
          </p:cNvPr>
          <p:cNvSpPr/>
          <p:nvPr/>
        </p:nvSpPr>
        <p:spPr>
          <a:xfrm rot="5400000" flipV="1">
            <a:off x="7345075" y="1143011"/>
            <a:ext cx="812795" cy="4075377"/>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108016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38231"/>
          </a:xfrm>
        </p:spPr>
        <p:txBody>
          <a:bodyPr/>
          <a:lstStyle/>
          <a:p>
            <a:r>
              <a:rPr lang="fr-BE"/>
              <a:t>Les indicateurs: les propriétés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504092" y="1207477"/>
            <a:ext cx="11230708" cy="4923692"/>
          </a:xfrm>
        </p:spPr>
        <p:txBody>
          <a:bodyPr anchor="t"/>
          <a:lstStyle/>
          <a:p>
            <a:pPr marL="0" indent="0">
              <a:buNone/>
            </a:pPr>
            <a:r>
              <a:rPr lang="fr-BE" b="0" i="0" u="none" strike="noStrike" dirty="0">
                <a:solidFill>
                  <a:srgbClr val="000000"/>
                </a:solidFill>
                <a:effectLst/>
                <a:latin typeface="-webkit-standard"/>
              </a:rPr>
              <a:t>On choisit les indicateurs en fonction de leur </a:t>
            </a:r>
            <a:r>
              <a:rPr lang="fr-BE" b="1" i="0" u="none" strike="noStrike" dirty="0">
                <a:solidFill>
                  <a:srgbClr val="000000"/>
                </a:solidFill>
                <a:effectLst/>
                <a:latin typeface="-webkit-standard"/>
              </a:rPr>
              <a:t>utilité</a:t>
            </a:r>
            <a:r>
              <a:rPr lang="fr-BE" b="0" i="0" u="none" strike="noStrike" dirty="0">
                <a:solidFill>
                  <a:srgbClr val="000000"/>
                </a:solidFill>
                <a:effectLst/>
                <a:latin typeface="-webkit-standard"/>
              </a:rPr>
              <a:t>, de leur </a:t>
            </a:r>
            <a:r>
              <a:rPr lang="fr-BE" b="1" i="0" u="none" strike="noStrike" dirty="0">
                <a:solidFill>
                  <a:srgbClr val="000000"/>
                </a:solidFill>
                <a:effectLst/>
                <a:latin typeface="-webkit-standard"/>
              </a:rPr>
              <a:t>faisabilité</a:t>
            </a:r>
            <a:r>
              <a:rPr lang="fr-BE" b="0" i="0" u="none" strike="noStrike" dirty="0">
                <a:solidFill>
                  <a:srgbClr val="000000"/>
                </a:solidFill>
                <a:effectLst/>
                <a:latin typeface="-webkit-standard"/>
              </a:rPr>
              <a:t> et de leur </a:t>
            </a:r>
            <a:r>
              <a:rPr lang="fr-BE" b="1" i="0" u="none" strike="noStrike" dirty="0">
                <a:solidFill>
                  <a:srgbClr val="000000"/>
                </a:solidFill>
                <a:effectLst/>
                <a:latin typeface="-webkit-standard"/>
              </a:rPr>
              <a:t>proximité avec la réalité étudiée</a:t>
            </a:r>
            <a:r>
              <a:rPr lang="fr-BE" b="0" i="0" u="none" strike="noStrike" dirty="0">
                <a:solidFill>
                  <a:srgbClr val="000000"/>
                </a:solidFill>
                <a:effectLst/>
                <a:latin typeface="-webkit-standard"/>
              </a:rPr>
              <a:t>. Il est important de rester réaliste en matière de collecte d’informations : celle-ci doit être possible au regard des moyens disponibles.</a:t>
            </a:r>
          </a:p>
          <a:p>
            <a:pPr marL="0" indent="0" algn="r">
              <a:buNone/>
            </a:pPr>
            <a:r>
              <a:rPr lang="fr-BE" sz="1000" dirty="0">
                <a:solidFill>
                  <a:srgbClr val="541D2B"/>
                </a:solidFill>
                <a:latin typeface="Calibri" panose="020F0502020204030204" pitchFamily="34" charset="0"/>
                <a:cs typeface="Calibri" panose="020F0502020204030204" pitchFamily="34" charset="0"/>
              </a:rPr>
              <a:t>*ESPRIST-Liège 2023</a:t>
            </a:r>
          </a:p>
          <a:p>
            <a:pPr marL="0" indent="0">
              <a:buNone/>
            </a:pPr>
            <a:r>
              <a:rPr lang="fr-BE" dirty="0">
                <a:latin typeface="Calibri" panose="020F0502020204030204" pitchFamily="34" charset="0"/>
                <a:cs typeface="Calibri" panose="020F0502020204030204" pitchFamily="34" charset="0"/>
              </a:rPr>
              <a:t>Indicateur « </a:t>
            </a:r>
            <a:r>
              <a:rPr lang="fr-BE" dirty="0">
                <a:solidFill>
                  <a:srgbClr val="541D2B"/>
                </a:solidFill>
                <a:latin typeface="Calibri" panose="020F0502020204030204" pitchFamily="34" charset="0"/>
                <a:cs typeface="Calibri" panose="020F0502020204030204" pitchFamily="34" charset="0"/>
              </a:rPr>
              <a:t>SMART </a:t>
            </a:r>
            <a:r>
              <a:rPr lang="fr-BE" dirty="0">
                <a:latin typeface="Calibri" panose="020F0502020204030204" pitchFamily="34" charset="0"/>
                <a:cs typeface="Calibri" panose="020F0502020204030204" pitchFamily="34" charset="0"/>
              </a:rPr>
              <a:t>» respecte cinq critères essentiels :</a:t>
            </a: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4" name="ZoneTexte 3">
            <a:extLst>
              <a:ext uri="{FF2B5EF4-FFF2-40B4-BE49-F238E27FC236}">
                <a16:creationId xmlns:a16="http://schemas.microsoft.com/office/drawing/2014/main" id="{F2B1946F-09BC-010F-3983-D92ABA6ACD2F}"/>
              </a:ext>
            </a:extLst>
          </p:cNvPr>
          <p:cNvSpPr txBox="1"/>
          <p:nvPr/>
        </p:nvSpPr>
        <p:spPr>
          <a:xfrm>
            <a:off x="611535" y="3158497"/>
            <a:ext cx="10687575" cy="2092881"/>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fr-FR" sz="2000" dirty="0">
              <a:latin typeface="Calibri" panose="020F0502020204030204" pitchFamily="34" charset="0"/>
              <a:cs typeface="Calibri" panose="020F0502020204030204" pitchFamily="34" charset="0"/>
            </a:endParaRPr>
          </a:p>
          <a:p>
            <a:pPr marL="0" indent="0">
              <a:buNone/>
            </a:pPr>
            <a:r>
              <a:rPr lang="fr-BE" b="1" dirty="0">
                <a:solidFill>
                  <a:srgbClr val="541D2B"/>
                </a:solidFill>
                <a:latin typeface="Calibri" panose="020F0502020204030204" pitchFamily="34" charset="0"/>
                <a:cs typeface="Calibri" panose="020F0502020204030204" pitchFamily="34" charset="0"/>
              </a:rPr>
              <a:t>S — Spécifique </a:t>
            </a:r>
            <a:r>
              <a:rPr lang="fr-BE" dirty="0">
                <a:latin typeface="Calibri" panose="020F0502020204030204" pitchFamily="34" charset="0"/>
                <a:cs typeface="Calibri" panose="020F0502020204030204" pitchFamily="34" charset="0"/>
              </a:rPr>
              <a:t>: il décrit précisément ce qu’on mesure (qui / quoi / où).</a:t>
            </a:r>
          </a:p>
          <a:p>
            <a:pPr marL="0" indent="0">
              <a:buNone/>
            </a:pPr>
            <a:r>
              <a:rPr lang="fr-BE" b="1" dirty="0">
                <a:solidFill>
                  <a:srgbClr val="541D2B"/>
                </a:solidFill>
                <a:latin typeface="Calibri" panose="020F0502020204030204" pitchFamily="34" charset="0"/>
                <a:cs typeface="Calibri" panose="020F0502020204030204" pitchFamily="34" charset="0"/>
              </a:rPr>
              <a:t>M — Mesurable </a:t>
            </a:r>
            <a:r>
              <a:rPr lang="fr-BE" dirty="0">
                <a:latin typeface="Calibri" panose="020F0502020204030204" pitchFamily="34" charset="0"/>
                <a:cs typeface="Calibri" panose="020F0502020204030204" pitchFamily="34" charset="0"/>
              </a:rPr>
              <a:t>: il existe une unité et une méthode (formule) pour le mesurer.</a:t>
            </a:r>
          </a:p>
          <a:p>
            <a:pPr marL="0" indent="0">
              <a:buNone/>
            </a:pPr>
            <a:r>
              <a:rPr lang="fr-BE" b="1" dirty="0">
                <a:solidFill>
                  <a:srgbClr val="541D2B"/>
                </a:solidFill>
                <a:latin typeface="Calibri" panose="020F0502020204030204" pitchFamily="34" charset="0"/>
                <a:cs typeface="Calibri" panose="020F0502020204030204" pitchFamily="34" charset="0"/>
              </a:rPr>
              <a:t>A — Atteignable </a:t>
            </a:r>
            <a:r>
              <a:rPr lang="fr-BE" dirty="0">
                <a:latin typeface="Calibri" panose="020F0502020204030204" pitchFamily="34" charset="0"/>
                <a:cs typeface="Calibri" panose="020F0502020204030204" pitchFamily="34" charset="0"/>
              </a:rPr>
              <a:t>:</a:t>
            </a:r>
            <a:r>
              <a:rPr lang="fr-BE" b="1" dirty="0">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(Faisable) : la cible est réaliste compte tenu des ressources et contraintes.</a:t>
            </a:r>
          </a:p>
          <a:p>
            <a:pPr marL="0" indent="0">
              <a:buNone/>
            </a:pPr>
            <a:r>
              <a:rPr lang="fr-BE" b="1" dirty="0">
                <a:solidFill>
                  <a:srgbClr val="541D2B"/>
                </a:solidFill>
                <a:latin typeface="Calibri" panose="020F0502020204030204" pitchFamily="34" charset="0"/>
                <a:cs typeface="Calibri" panose="020F0502020204030204" pitchFamily="34" charset="0"/>
              </a:rPr>
              <a:t>R — Pertinent </a:t>
            </a:r>
            <a:r>
              <a:rPr lang="fr-BE" dirty="0">
                <a:solidFill>
                  <a:srgbClr val="541D2B"/>
                </a:solidFill>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(Relevant) : il est lié à l’objectif stratégique et utile pour la décision.</a:t>
            </a:r>
          </a:p>
          <a:p>
            <a:pPr marL="0" indent="0">
              <a:buNone/>
            </a:pPr>
            <a:r>
              <a:rPr lang="fr-BE" b="1" dirty="0" err="1">
                <a:solidFill>
                  <a:srgbClr val="541D2B"/>
                </a:solidFill>
                <a:latin typeface="Calibri" panose="020F0502020204030204" pitchFamily="34" charset="0"/>
                <a:cs typeface="Calibri" panose="020F0502020204030204" pitchFamily="34" charset="0"/>
              </a:rPr>
              <a:t>T</a:t>
            </a:r>
            <a:r>
              <a:rPr lang="fr-BE" b="1" dirty="0">
                <a:solidFill>
                  <a:srgbClr val="541D2B"/>
                </a:solidFill>
                <a:latin typeface="Calibri" panose="020F0502020204030204" pitchFamily="34" charset="0"/>
                <a:cs typeface="Calibri" panose="020F0502020204030204" pitchFamily="34" charset="0"/>
              </a:rPr>
              <a:t> — Temporel</a:t>
            </a:r>
            <a:r>
              <a:rPr lang="fr-BE" dirty="0">
                <a:solidFill>
                  <a:srgbClr val="541D2B"/>
                </a:solidFill>
                <a:latin typeface="Calibri" panose="020F0502020204030204" pitchFamily="34" charset="0"/>
                <a:cs typeface="Calibri" panose="020F0502020204030204" pitchFamily="34" charset="0"/>
              </a:rPr>
              <a:t> : </a:t>
            </a:r>
            <a:r>
              <a:rPr lang="fr-BE" dirty="0">
                <a:latin typeface="Calibri" panose="020F0502020204030204" pitchFamily="34" charset="0"/>
                <a:cs typeface="Calibri" panose="020F0502020204030204" pitchFamily="34" charset="0"/>
              </a:rPr>
              <a:t>(Time-</a:t>
            </a:r>
            <a:r>
              <a:rPr lang="fr-BE" dirty="0" err="1">
                <a:latin typeface="Calibri" panose="020F0502020204030204" pitchFamily="34" charset="0"/>
                <a:cs typeface="Calibri" panose="020F0502020204030204" pitchFamily="34" charset="0"/>
              </a:rPr>
              <a:t>bound</a:t>
            </a:r>
            <a:r>
              <a:rPr lang="fr-BE" dirty="0">
                <a:latin typeface="Calibri" panose="020F0502020204030204" pitchFamily="34" charset="0"/>
                <a:cs typeface="Calibri" panose="020F0502020204030204" pitchFamily="34" charset="0"/>
              </a:rPr>
              <a:t>) : il a une échéance claire (date ou période).</a:t>
            </a:r>
          </a:p>
          <a:p>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00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Les indicateurs de la Cohésion sociale</a:t>
            </a:r>
          </a:p>
        </p:txBody>
      </p:sp>
      <p:sp>
        <p:nvSpPr>
          <p:cNvPr id="8" name="ZoneTexte 7">
            <a:extLst>
              <a:ext uri="{FF2B5EF4-FFF2-40B4-BE49-F238E27FC236}">
                <a16:creationId xmlns:a16="http://schemas.microsoft.com/office/drawing/2014/main" id="{E1E34DA2-42C0-63FC-3D00-EA0DE404F00A}"/>
              </a:ext>
            </a:extLst>
          </p:cNvPr>
          <p:cNvSpPr txBox="1"/>
          <p:nvPr/>
        </p:nvSpPr>
        <p:spPr>
          <a:xfrm>
            <a:off x="4777694" y="5433934"/>
            <a:ext cx="3290341" cy="523220"/>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Axe prioritaire 1</a:t>
            </a:r>
          </a:p>
        </p:txBody>
      </p:sp>
    </p:spTree>
    <p:extLst>
      <p:ext uri="{BB962C8B-B14F-4D97-AF65-F5344CB8AC3E}">
        <p14:creationId xmlns:p14="http://schemas.microsoft.com/office/powerpoint/2010/main" val="3135964543"/>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res_rapport 2025_ réunion équipe_09102025(1)" id="{3967BCB7-547A-2E42-965F-F295A16E7B66}" vid="{51C30E68-6ED8-A648-919D-C9D3A71151E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1803</TotalTime>
  <Words>1845</Words>
  <Application>Microsoft Macintosh PowerPoint</Application>
  <PresentationFormat>Grand écran</PresentationFormat>
  <Paragraphs>208</Paragraphs>
  <Slides>22</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-webkit-standard</vt:lpstr>
      <vt:lpstr>Calibri</vt:lpstr>
      <vt:lpstr>Calibri Light</vt:lpstr>
      <vt:lpstr>Courier New</vt:lpstr>
      <vt:lpstr>Rockwell</vt:lpstr>
      <vt:lpstr>Wingdings</vt:lpstr>
      <vt:lpstr>Atlas</vt:lpstr>
      <vt:lpstr> Evaluation du Plan d’action quinquennal  Ateliers d’outillage pour les associations en Cohésion Sociale </vt:lpstr>
      <vt:lpstr>Déroulé</vt:lpstr>
      <vt:lpstr>Présentation du CRAcs </vt:lpstr>
      <vt:lpstr>Les indicateurs: vers une définition </vt:lpstr>
      <vt:lpstr>Les indicateurs: une classification</vt:lpstr>
      <vt:lpstr>Les indicateurs: une classification selon ce qu’ils visent à interroger</vt:lpstr>
      <vt:lpstr>Les indicateurs sur une ligne du temps </vt:lpstr>
      <vt:lpstr>Les indicateurs: les propriétés </vt:lpstr>
      <vt:lpstr>Les indicateurs de la Cohésion sociale</vt:lpstr>
      <vt:lpstr>Les indicateurs de la politique de Cohésion Sociale </vt:lpstr>
      <vt:lpstr>Les indicateurs de la politique de Cohésion Sociale : Axe 1 </vt:lpstr>
      <vt:lpstr>Les indicateurs de la politique de Cohésion Sociale : Axe 1 </vt:lpstr>
      <vt:lpstr>Les indicateurs de la politique de Cohésion Sociale : Axe 1 </vt:lpstr>
      <vt:lpstr>Les indicateurs de la politique de Cohésion Sociale : Axe 1 </vt:lpstr>
      <vt:lpstr>Les indicateurs de la politique de Cohésion Sociale : Axe 1 </vt:lpstr>
      <vt:lpstr>Travail en binôme </vt:lpstr>
      <vt:lpstr>Travail en binôme </vt:lpstr>
      <vt:lpstr>Indicateur d’impact : synthèse</vt:lpstr>
      <vt:lpstr>Mise en commun </vt:lpstr>
      <vt:lpstr>La suite… </vt:lpstr>
      <vt:lpstr>Suite de cette rencontre </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Evaluation du Plan d’action quinquennal  Cycle des rencontres en vue d’accompagner  les associations en Cohésion Sociale </dc:title>
  <dc:creator>Fernanda Flacco</dc:creator>
  <cp:lastModifiedBy>Fernanda Flacco</cp:lastModifiedBy>
  <cp:revision>38</cp:revision>
  <cp:lastPrinted>2025-10-08T13:53:43Z</cp:lastPrinted>
  <dcterms:created xsi:type="dcterms:W3CDTF">2026-01-13T15:46:15Z</dcterms:created>
  <dcterms:modified xsi:type="dcterms:W3CDTF">2026-02-06T10:54:09Z</dcterms:modified>
</cp:coreProperties>
</file>